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12192000" cy="6858000"/>
  <p:notesSz cx="12192000" cy="6858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804"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F37F21C-DD33-DAAB-8EDE-625FE0E8DFFE}"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F637C3C-15AA-3EEB-A358-F9EDD9706EE3}"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7285B75-9A97-6344-AB59-DB86924FD834}"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A3CC3CE-AAAC-580B-C71C-CB34E5A4CF1D}"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DD56E8B-4049-893E-DD85-977D6F73D207}"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61C80F6-7D5E-5804-4E61-0D2E736D4693}" type="slidenum">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C69425D-4DE0-C217-B86D-ADA1D23B1742}"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ED7AC2E-D857-FE41-8974-AA3DBE5DDDD7}"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9788E61-EE47-D0EB-0D82-D1AA02718A04}" type="slidenum">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A2D42EF-C09C-8085-AB61-D848BB7917F4}" type="slidenum">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6418223-0E18-70BC-4EA2-07FC2FE55C7E}" type="slidenum">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C917D46-0B3B-6498-C150-348157953B05}" type="slidenum">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49E0DB0-E72A-D446-C32B-04A2C4A1D9C1}" type="slidenum">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CD47A57-51E6-6AB5-9546-97A02D7FE83F}" type="slidenum">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D018612-E8E8-7054-2053-5CACBFB3727E}" type="slidenum">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4AF23F7-63CF-9063-5619-16239AA1BFD9}" type="slidenum">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D56DA58-6D56-0E0D-9422-68D93D0E49D3}" type="slidenum">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C4358EF-80FC-10DA-E5BF-78C5FEF474F6}" type="slidenum">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A5BE406-5442-6C71-E20D-3FCF5EC2AB18}" type="slidenum">
              <a:r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9B5EE14-799E-A3BC-D4A3-DAF9A58B68CF}" type="slidenum">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6CDF04F-FE24-D953-536D-79EF9947280B}" type="slidenum">
              <a:r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B3E0573-ABCF-2398-584E-4ED4ECEA5232}" type="slidenum">
              <a:r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79442BF-22C5-08D6-AE57-B303D11F518C}" type="slidenum">
              <a:r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34F8360-62AB-1CE2-BF53-70D20588FCB2}" type="slidenum">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480B717-0678-A476-A89A-94023567FCE7}" type="slidenum">
              <a:r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49499FB-51D2-3CD5-F5E1-FBF88D2452C5}" type="slidenum">
              <a:r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C270FFB-4086-CC8B-E7DE-45B6C65278A9}" type="slidenum">
              <a:r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A442A71-F3E2-C6C6-9481-E6814F239402}" type="slidenum">
              <a:r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72064F0-E191-0594-54E6-13D4EE59963B}" type="slidenum">
              <a:r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3B229B1-DDB0-CFE3-E405-EB643FFC131D}" type="slidenum">
              <a:r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0E3668F-3DAF-BD03-EE5B-E138B7769683}" type="slidenum">
              <a:r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6B6D966-D7CB-6EEC-49C2-A2E295029B9D}" type="slidenum">
              <a:rPr/>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EDAFDA7-C866-210D-4B26-20A0BA3C124C}"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BF369CC-AF07-A784-6DB1-D44171A26969}"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82E9E31-EB04-7C6A-6F70-EC0D5D7A9553}"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152D6ED-BFCE-4DD7-A6A8-53B149DA7CD3}"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80F5B8C-7790-D702-E954-59ADB7101A7C}"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6B2FF1A-9F95-C11C-B691-51829A9F6A76}"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1048581"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n-US"/>
              <a:t>Click to edit Master title style</a:t>
            </a:r>
            <a:endParaRPr lang="en-GB"/>
          </a:p>
        </p:txBody>
      </p:sp>
      <p:sp>
        <p:nvSpPr>
          <p:cNvPr id="1048582"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lang="en-GB"/>
          </a:p>
        </p:txBody>
      </p:sp>
      <p:sp>
        <p:nvSpPr>
          <p:cNvPr id="1048583" name="Date Placeholder 3"/>
          <p:cNvSpPr>
            <a:spLocks noGrp="1"/>
          </p:cNvSpPr>
          <p:nvPr>
            <p:ph type="dt" sz="half" idx="10"/>
          </p:nvPr>
        </p:nvSpPr>
        <p:spPr bwMode="auto"/>
        <p:txBody>
          <a:bodyPr/>
          <a:lstStyle/>
          <a:p>
            <a:pPr>
              <a:defRPr/>
            </a:pPr>
            <a:fld id="{9B9CCB09-7CC3-47E6-B774-7C2F1C47F9CC}" type="datetime1">
              <a:rPr lang="en-GB"/>
              <a:t>29/05/2025</a:t>
            </a:fld>
            <a:endParaRPr lang="en-GB"/>
          </a:p>
        </p:txBody>
      </p:sp>
      <p:sp>
        <p:nvSpPr>
          <p:cNvPr id="1048584" name="Footer Placeholder 4"/>
          <p:cNvSpPr>
            <a:spLocks noGrp="1"/>
          </p:cNvSpPr>
          <p:nvPr>
            <p:ph type="ftr" sz="quarter" idx="11"/>
          </p:nvPr>
        </p:nvSpPr>
        <p:spPr bwMode="auto"/>
        <p:txBody>
          <a:bodyPr/>
          <a:lstStyle/>
          <a:p>
            <a:pPr>
              <a:defRPr/>
            </a:pPr>
            <a:endParaRPr lang="en-GB"/>
          </a:p>
        </p:txBody>
      </p:sp>
      <p:sp>
        <p:nvSpPr>
          <p:cNvPr id="1048585" name="Slide Number Placeholder 5"/>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1048880" name="Title 1"/>
          <p:cNvSpPr>
            <a:spLocks noGrp="1"/>
          </p:cNvSpPr>
          <p:nvPr>
            <p:ph type="title"/>
          </p:nvPr>
        </p:nvSpPr>
        <p:spPr bwMode="auto"/>
        <p:txBody>
          <a:bodyPr/>
          <a:lstStyle/>
          <a:p>
            <a:pPr>
              <a:defRPr/>
            </a:pPr>
            <a:r>
              <a:rPr lang="en-US"/>
              <a:t>Click to edit Master title style</a:t>
            </a:r>
            <a:endParaRPr lang="en-GB"/>
          </a:p>
        </p:txBody>
      </p:sp>
      <p:sp>
        <p:nvSpPr>
          <p:cNvPr id="1048881"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1048882" name="Date Placeholder 3"/>
          <p:cNvSpPr>
            <a:spLocks noGrp="1"/>
          </p:cNvSpPr>
          <p:nvPr>
            <p:ph type="dt" sz="half" idx="10"/>
          </p:nvPr>
        </p:nvSpPr>
        <p:spPr bwMode="auto"/>
        <p:txBody>
          <a:bodyPr/>
          <a:lstStyle/>
          <a:p>
            <a:pPr>
              <a:defRPr/>
            </a:pPr>
            <a:fld id="{FA7C65A3-A5AC-4536-AA22-0AAEC13B1B1E}" type="datetime1">
              <a:rPr lang="en-GB"/>
              <a:t>29/05/2025</a:t>
            </a:fld>
            <a:endParaRPr lang="en-GB"/>
          </a:p>
        </p:txBody>
      </p:sp>
      <p:sp>
        <p:nvSpPr>
          <p:cNvPr id="1048883" name="Footer Placeholder 4"/>
          <p:cNvSpPr>
            <a:spLocks noGrp="1"/>
          </p:cNvSpPr>
          <p:nvPr>
            <p:ph type="ftr" sz="quarter" idx="11"/>
          </p:nvPr>
        </p:nvSpPr>
        <p:spPr bwMode="auto"/>
        <p:txBody>
          <a:bodyPr/>
          <a:lstStyle/>
          <a:p>
            <a:pPr>
              <a:defRPr/>
            </a:pPr>
            <a:endParaRPr lang="en-GB"/>
          </a:p>
        </p:txBody>
      </p:sp>
      <p:sp>
        <p:nvSpPr>
          <p:cNvPr id="1048884" name="Slide Number Placeholder 5"/>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1048864" name="Vertical Title 1"/>
          <p:cNvSpPr>
            <a:spLocks noGrp="1"/>
          </p:cNvSpPr>
          <p:nvPr>
            <p:ph type="title" orient="vert"/>
          </p:nvPr>
        </p:nvSpPr>
        <p:spPr bwMode="auto">
          <a:xfrm>
            <a:off x="8724900" y="365125"/>
            <a:ext cx="2628900" cy="5811838"/>
          </a:xfrm>
        </p:spPr>
        <p:txBody>
          <a:bodyPr vert="eaVert"/>
          <a:lstStyle/>
          <a:p>
            <a:pPr>
              <a:defRPr/>
            </a:pPr>
            <a:r>
              <a:rPr lang="en-US"/>
              <a:t>Click to edit Master title style</a:t>
            </a:r>
            <a:endParaRPr lang="en-GB"/>
          </a:p>
        </p:txBody>
      </p:sp>
      <p:sp>
        <p:nvSpPr>
          <p:cNvPr id="1048865" name="Vertical Text Placeholder 2"/>
          <p:cNvSpPr>
            <a:spLocks noGrp="1"/>
          </p:cNvSpPr>
          <p:nvPr>
            <p:ph type="body" orient="vert" idx="1"/>
          </p:nvPr>
        </p:nvSpPr>
        <p:spPr bwMode="auto">
          <a:xfrm>
            <a:off x="838200" y="365125"/>
            <a:ext cx="7734300"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1048866" name="Date Placeholder 3"/>
          <p:cNvSpPr>
            <a:spLocks noGrp="1"/>
          </p:cNvSpPr>
          <p:nvPr>
            <p:ph type="dt" sz="half" idx="10"/>
          </p:nvPr>
        </p:nvSpPr>
        <p:spPr bwMode="auto"/>
        <p:txBody>
          <a:bodyPr/>
          <a:lstStyle/>
          <a:p>
            <a:pPr>
              <a:defRPr/>
            </a:pPr>
            <a:fld id="{24ED1648-995B-4C77-9335-F2ED5FE6F037}" type="datetime1">
              <a:rPr lang="en-GB"/>
              <a:t>29/05/2025</a:t>
            </a:fld>
            <a:endParaRPr lang="en-GB"/>
          </a:p>
        </p:txBody>
      </p:sp>
      <p:sp>
        <p:nvSpPr>
          <p:cNvPr id="1048867" name="Footer Placeholder 4"/>
          <p:cNvSpPr>
            <a:spLocks noGrp="1"/>
          </p:cNvSpPr>
          <p:nvPr>
            <p:ph type="ftr" sz="quarter" idx="11"/>
          </p:nvPr>
        </p:nvSpPr>
        <p:spPr bwMode="auto"/>
        <p:txBody>
          <a:bodyPr/>
          <a:lstStyle/>
          <a:p>
            <a:pPr>
              <a:defRPr/>
            </a:pPr>
            <a:endParaRPr lang="en-GB"/>
          </a:p>
        </p:txBody>
      </p:sp>
      <p:sp>
        <p:nvSpPr>
          <p:cNvPr id="1048868" name="Slide Number Placeholder 5"/>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1048730"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n-US"/>
              <a:t>Click to edit Master title style</a:t>
            </a:r>
            <a:endParaRPr/>
          </a:p>
        </p:txBody>
      </p:sp>
      <p:sp>
        <p:nvSpPr>
          <p:cNvPr id="1048731"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a:p>
        </p:txBody>
      </p:sp>
      <p:sp>
        <p:nvSpPr>
          <p:cNvPr id="1048732" name="Date Placeholder 3"/>
          <p:cNvSpPr>
            <a:spLocks noGrp="1"/>
          </p:cNvSpPr>
          <p:nvPr>
            <p:ph type="dt" sz="half" idx="10"/>
          </p:nvPr>
        </p:nvSpPr>
        <p:spPr bwMode="auto"/>
        <p:txBody>
          <a:bodyPr/>
          <a:lstStyle/>
          <a:p>
            <a:pPr>
              <a:defRPr/>
            </a:pPr>
            <a:fld id="{D7477CCD-A2C7-48A3-B16E-0A46F3C01B31}" type="datetime1">
              <a:rPr lang="en-GB"/>
              <a:t>29/05/2025</a:t>
            </a:fld>
            <a:endParaRPr lang="en-GB"/>
          </a:p>
        </p:txBody>
      </p:sp>
      <p:sp>
        <p:nvSpPr>
          <p:cNvPr id="1048733" name="Footer Placeholder 4"/>
          <p:cNvSpPr>
            <a:spLocks noGrp="1"/>
          </p:cNvSpPr>
          <p:nvPr>
            <p:ph type="ftr" sz="quarter" idx="11"/>
          </p:nvPr>
        </p:nvSpPr>
        <p:spPr bwMode="auto"/>
        <p:txBody>
          <a:bodyPr/>
          <a:lstStyle/>
          <a:p>
            <a:pPr>
              <a:defRPr/>
            </a:pPr>
            <a:endParaRPr lang="en-GB"/>
          </a:p>
        </p:txBody>
      </p:sp>
      <p:sp>
        <p:nvSpPr>
          <p:cNvPr id="1048734" name="Slide Number Placeholder 5"/>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1048748" name="Title 1"/>
          <p:cNvSpPr>
            <a:spLocks noGrp="1"/>
          </p:cNvSpPr>
          <p:nvPr>
            <p:ph type="title"/>
          </p:nvPr>
        </p:nvSpPr>
        <p:spPr bwMode="auto"/>
        <p:txBody>
          <a:bodyPr/>
          <a:lstStyle/>
          <a:p>
            <a:pPr>
              <a:defRPr/>
            </a:pPr>
            <a:r>
              <a:rPr lang="en-US"/>
              <a:t>Click to edit Master title style</a:t>
            </a:r>
            <a:endParaRPr/>
          </a:p>
        </p:txBody>
      </p:sp>
      <p:sp>
        <p:nvSpPr>
          <p:cNvPr id="1048749"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048750" name="Date Placeholder 3"/>
          <p:cNvSpPr>
            <a:spLocks noGrp="1"/>
          </p:cNvSpPr>
          <p:nvPr>
            <p:ph type="dt" sz="half" idx="10"/>
          </p:nvPr>
        </p:nvSpPr>
        <p:spPr bwMode="auto"/>
        <p:txBody>
          <a:bodyPr/>
          <a:lstStyle/>
          <a:p>
            <a:pPr>
              <a:defRPr/>
            </a:pPr>
            <a:fld id="{5E656E26-6708-4C41-A9A4-590469834238}" type="datetime1">
              <a:rPr lang="en-GB"/>
              <a:t>29/05/2025</a:t>
            </a:fld>
            <a:endParaRPr lang="en-GB"/>
          </a:p>
        </p:txBody>
      </p:sp>
      <p:sp>
        <p:nvSpPr>
          <p:cNvPr id="1048751" name="Footer Placeholder 4"/>
          <p:cNvSpPr>
            <a:spLocks noGrp="1"/>
          </p:cNvSpPr>
          <p:nvPr>
            <p:ph type="ftr" sz="quarter" idx="11"/>
          </p:nvPr>
        </p:nvSpPr>
        <p:spPr bwMode="auto"/>
        <p:txBody>
          <a:bodyPr/>
          <a:lstStyle/>
          <a:p>
            <a:pPr>
              <a:defRPr/>
            </a:pPr>
            <a:endParaRPr lang="en-GB"/>
          </a:p>
        </p:txBody>
      </p:sp>
      <p:sp>
        <p:nvSpPr>
          <p:cNvPr id="1048752" name="Slide Number Placeholder 5"/>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1048844" name="Title 1"/>
          <p:cNvSpPr>
            <a:spLocks noGrp="1"/>
          </p:cNvSpPr>
          <p:nvPr>
            <p:ph type="title"/>
          </p:nvPr>
        </p:nvSpPr>
        <p:spPr bwMode="auto">
          <a:xfrm>
            <a:off x="831850" y="1709738"/>
            <a:ext cx="10515600" cy="2852737"/>
          </a:xfrm>
        </p:spPr>
        <p:txBody>
          <a:bodyPr anchor="b"/>
          <a:lstStyle>
            <a:lvl1pPr>
              <a:defRPr sz="6000"/>
            </a:lvl1pPr>
          </a:lstStyle>
          <a:p>
            <a:pPr>
              <a:defRPr/>
            </a:pPr>
            <a:r>
              <a:rPr lang="en-US"/>
              <a:t>Click to edit Master title style</a:t>
            </a:r>
            <a:endParaRPr/>
          </a:p>
        </p:txBody>
      </p:sp>
      <p:sp>
        <p:nvSpPr>
          <p:cNvPr id="1048845"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1048846" name="Date Placeholder 3"/>
          <p:cNvSpPr>
            <a:spLocks noGrp="1"/>
          </p:cNvSpPr>
          <p:nvPr>
            <p:ph type="dt" sz="half" idx="10"/>
          </p:nvPr>
        </p:nvSpPr>
        <p:spPr bwMode="auto"/>
        <p:txBody>
          <a:bodyPr/>
          <a:lstStyle/>
          <a:p>
            <a:pPr>
              <a:defRPr/>
            </a:pPr>
            <a:fld id="{33DCCC98-7D49-48AD-B0B0-7F92AB5276EC}" type="datetime1">
              <a:rPr lang="en-GB"/>
              <a:t>29/05/2025</a:t>
            </a:fld>
            <a:endParaRPr lang="en-GB"/>
          </a:p>
        </p:txBody>
      </p:sp>
      <p:sp>
        <p:nvSpPr>
          <p:cNvPr id="1048847" name="Footer Placeholder 4"/>
          <p:cNvSpPr>
            <a:spLocks noGrp="1"/>
          </p:cNvSpPr>
          <p:nvPr>
            <p:ph type="ftr" sz="quarter" idx="11"/>
          </p:nvPr>
        </p:nvSpPr>
        <p:spPr bwMode="auto"/>
        <p:txBody>
          <a:bodyPr/>
          <a:lstStyle/>
          <a:p>
            <a:pPr>
              <a:defRPr/>
            </a:pPr>
            <a:endParaRPr lang="en-GB"/>
          </a:p>
        </p:txBody>
      </p:sp>
      <p:sp>
        <p:nvSpPr>
          <p:cNvPr id="1048848" name="Slide Number Placeholder 5"/>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1048777" name="Title 1"/>
          <p:cNvSpPr>
            <a:spLocks noGrp="1"/>
          </p:cNvSpPr>
          <p:nvPr>
            <p:ph type="title"/>
          </p:nvPr>
        </p:nvSpPr>
        <p:spPr bwMode="auto"/>
        <p:txBody>
          <a:bodyPr/>
          <a:lstStyle/>
          <a:p>
            <a:pPr>
              <a:defRPr/>
            </a:pPr>
            <a:r>
              <a:rPr lang="en-US"/>
              <a:t>Click to edit Master title style</a:t>
            </a:r>
            <a:endParaRPr/>
          </a:p>
        </p:txBody>
      </p:sp>
      <p:sp>
        <p:nvSpPr>
          <p:cNvPr id="1048778" name="Content Placeholder 2"/>
          <p:cNvSpPr>
            <a:spLocks noGrp="1"/>
          </p:cNvSpPr>
          <p:nvPr>
            <p:ph sz="half" idx="1"/>
          </p:nvPr>
        </p:nvSpPr>
        <p:spPr bwMode="auto">
          <a:xfrm>
            <a:off x="838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048779" name="Content Placeholder 3"/>
          <p:cNvSpPr>
            <a:spLocks noGrp="1"/>
          </p:cNvSpPr>
          <p:nvPr>
            <p:ph sz="half" idx="2"/>
          </p:nvPr>
        </p:nvSpPr>
        <p:spPr bwMode="auto">
          <a:xfrm>
            <a:off x="6172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048780" name="Date Placeholder 4"/>
          <p:cNvSpPr>
            <a:spLocks noGrp="1"/>
          </p:cNvSpPr>
          <p:nvPr>
            <p:ph type="dt" sz="half" idx="10"/>
          </p:nvPr>
        </p:nvSpPr>
        <p:spPr bwMode="auto"/>
        <p:txBody>
          <a:bodyPr/>
          <a:lstStyle/>
          <a:p>
            <a:pPr>
              <a:defRPr/>
            </a:pPr>
            <a:fld id="{E7020C5C-6525-44A5-B13B-F7D26710C70D}" type="datetime1">
              <a:rPr lang="en-GB"/>
              <a:t>29/05/2025</a:t>
            </a:fld>
            <a:endParaRPr lang="en-GB"/>
          </a:p>
        </p:txBody>
      </p:sp>
      <p:sp>
        <p:nvSpPr>
          <p:cNvPr id="1048781" name="Footer Placeholder 5"/>
          <p:cNvSpPr>
            <a:spLocks noGrp="1"/>
          </p:cNvSpPr>
          <p:nvPr>
            <p:ph type="ftr" sz="quarter" idx="11"/>
          </p:nvPr>
        </p:nvSpPr>
        <p:spPr bwMode="auto"/>
        <p:txBody>
          <a:bodyPr/>
          <a:lstStyle/>
          <a:p>
            <a:pPr>
              <a:defRPr/>
            </a:pPr>
            <a:endParaRPr lang="en-GB"/>
          </a:p>
        </p:txBody>
      </p:sp>
      <p:sp>
        <p:nvSpPr>
          <p:cNvPr id="1048782" name="Slide Number Placeholder 6"/>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1048852" name="Title 1"/>
          <p:cNvSpPr>
            <a:spLocks noGrp="1"/>
          </p:cNvSpPr>
          <p:nvPr>
            <p:ph type="title"/>
          </p:nvPr>
        </p:nvSpPr>
        <p:spPr bwMode="auto">
          <a:xfrm>
            <a:off x="839788" y="365125"/>
            <a:ext cx="10515600" cy="1325563"/>
          </a:xfrm>
        </p:spPr>
        <p:txBody>
          <a:bodyPr/>
          <a:lstStyle/>
          <a:p>
            <a:pPr>
              <a:defRPr/>
            </a:pPr>
            <a:r>
              <a:rPr lang="en-US"/>
              <a:t>Click to edit Master title style</a:t>
            </a:r>
            <a:endParaRPr/>
          </a:p>
        </p:txBody>
      </p:sp>
      <p:sp>
        <p:nvSpPr>
          <p:cNvPr id="1048853"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1048854" name="Content Placeholder 3"/>
          <p:cNvSpPr>
            <a:spLocks noGrp="1"/>
          </p:cNvSpPr>
          <p:nvPr>
            <p:ph sz="half" idx="2"/>
          </p:nvPr>
        </p:nvSpPr>
        <p:spPr bwMode="auto">
          <a:xfrm>
            <a:off x="839788" y="2505074"/>
            <a:ext cx="5157787"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048855"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1048856" name="Content Placeholder 5"/>
          <p:cNvSpPr>
            <a:spLocks noGrp="1"/>
          </p:cNvSpPr>
          <p:nvPr>
            <p:ph sz="quarter" idx="4"/>
          </p:nvPr>
        </p:nvSpPr>
        <p:spPr bwMode="auto">
          <a:xfrm>
            <a:off x="6172200" y="2505074"/>
            <a:ext cx="5183188"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048857" name="Date Placeholder 6"/>
          <p:cNvSpPr>
            <a:spLocks noGrp="1"/>
          </p:cNvSpPr>
          <p:nvPr>
            <p:ph type="dt" sz="half" idx="10"/>
          </p:nvPr>
        </p:nvSpPr>
        <p:spPr bwMode="auto"/>
        <p:txBody>
          <a:bodyPr/>
          <a:lstStyle/>
          <a:p>
            <a:pPr>
              <a:defRPr/>
            </a:pPr>
            <a:fld id="{B0AC6E34-5D27-4B18-A94F-FBA9BE3ED910}" type="datetime1">
              <a:rPr lang="en-GB"/>
              <a:t>29/05/2025</a:t>
            </a:fld>
            <a:endParaRPr lang="en-GB"/>
          </a:p>
        </p:txBody>
      </p:sp>
      <p:sp>
        <p:nvSpPr>
          <p:cNvPr id="1048858" name="Footer Placeholder 7"/>
          <p:cNvSpPr>
            <a:spLocks noGrp="1"/>
          </p:cNvSpPr>
          <p:nvPr>
            <p:ph type="ftr" sz="quarter" idx="11"/>
          </p:nvPr>
        </p:nvSpPr>
        <p:spPr bwMode="auto"/>
        <p:txBody>
          <a:bodyPr/>
          <a:lstStyle/>
          <a:p>
            <a:pPr>
              <a:defRPr/>
            </a:pPr>
            <a:endParaRPr lang="en-GB"/>
          </a:p>
        </p:txBody>
      </p:sp>
      <p:sp>
        <p:nvSpPr>
          <p:cNvPr id="1048859" name="Slide Number Placeholder 8"/>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1048805" name="Title 1"/>
          <p:cNvSpPr>
            <a:spLocks noGrp="1"/>
          </p:cNvSpPr>
          <p:nvPr>
            <p:ph type="title"/>
          </p:nvPr>
        </p:nvSpPr>
        <p:spPr bwMode="auto"/>
        <p:txBody>
          <a:bodyPr/>
          <a:lstStyle/>
          <a:p>
            <a:pPr>
              <a:defRPr/>
            </a:pPr>
            <a:r>
              <a:rPr lang="en-US"/>
              <a:t>Click to edit Master title style</a:t>
            </a:r>
            <a:endParaRPr/>
          </a:p>
        </p:txBody>
      </p:sp>
      <p:sp>
        <p:nvSpPr>
          <p:cNvPr id="1048806" name="Date Placeholder 2"/>
          <p:cNvSpPr>
            <a:spLocks noGrp="1"/>
          </p:cNvSpPr>
          <p:nvPr>
            <p:ph type="dt" sz="half" idx="10"/>
          </p:nvPr>
        </p:nvSpPr>
        <p:spPr bwMode="auto"/>
        <p:txBody>
          <a:bodyPr/>
          <a:lstStyle/>
          <a:p>
            <a:pPr>
              <a:defRPr/>
            </a:pPr>
            <a:fld id="{BC8DFCCC-2B59-4046-882F-6BAB0F34DF35}" type="datetime1">
              <a:rPr lang="en-GB"/>
              <a:t>29/05/2025</a:t>
            </a:fld>
            <a:endParaRPr lang="en-GB"/>
          </a:p>
        </p:txBody>
      </p:sp>
      <p:sp>
        <p:nvSpPr>
          <p:cNvPr id="1048807" name="Footer Placeholder 3"/>
          <p:cNvSpPr>
            <a:spLocks noGrp="1"/>
          </p:cNvSpPr>
          <p:nvPr>
            <p:ph type="ftr" sz="quarter" idx="11"/>
          </p:nvPr>
        </p:nvSpPr>
        <p:spPr bwMode="auto"/>
        <p:txBody>
          <a:bodyPr/>
          <a:lstStyle/>
          <a:p>
            <a:pPr>
              <a:defRPr/>
            </a:pPr>
            <a:endParaRPr lang="en-GB"/>
          </a:p>
        </p:txBody>
      </p:sp>
      <p:sp>
        <p:nvSpPr>
          <p:cNvPr id="1048808" name="Slide Number Placeholder 4"/>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1048754" name="Date Placeholder 1"/>
          <p:cNvSpPr>
            <a:spLocks noGrp="1"/>
          </p:cNvSpPr>
          <p:nvPr>
            <p:ph type="dt" sz="half" idx="10"/>
          </p:nvPr>
        </p:nvSpPr>
        <p:spPr bwMode="auto"/>
        <p:txBody>
          <a:bodyPr/>
          <a:lstStyle/>
          <a:p>
            <a:pPr>
              <a:defRPr/>
            </a:pPr>
            <a:fld id="{6F904887-BD1A-4090-939B-A8426557DB08}" type="datetime1">
              <a:rPr lang="en-GB"/>
              <a:t>29/05/2025</a:t>
            </a:fld>
            <a:endParaRPr lang="en-GB"/>
          </a:p>
        </p:txBody>
      </p:sp>
      <p:sp>
        <p:nvSpPr>
          <p:cNvPr id="1048755" name="Footer Placeholder 2"/>
          <p:cNvSpPr>
            <a:spLocks noGrp="1"/>
          </p:cNvSpPr>
          <p:nvPr>
            <p:ph type="ftr" sz="quarter" idx="11"/>
          </p:nvPr>
        </p:nvSpPr>
        <p:spPr bwMode="auto"/>
        <p:txBody>
          <a:bodyPr/>
          <a:lstStyle/>
          <a:p>
            <a:pPr>
              <a:defRPr/>
            </a:pPr>
            <a:endParaRPr lang="en-GB"/>
          </a:p>
        </p:txBody>
      </p:sp>
      <p:sp>
        <p:nvSpPr>
          <p:cNvPr id="1048756" name="Slide Number Placeholder 3"/>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1048789"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a:p>
        </p:txBody>
      </p:sp>
      <p:sp>
        <p:nvSpPr>
          <p:cNvPr id="1048790"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048791"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1048792" name="Date Placeholder 4"/>
          <p:cNvSpPr>
            <a:spLocks noGrp="1"/>
          </p:cNvSpPr>
          <p:nvPr>
            <p:ph type="dt" sz="half" idx="10"/>
          </p:nvPr>
        </p:nvSpPr>
        <p:spPr bwMode="auto"/>
        <p:txBody>
          <a:bodyPr/>
          <a:lstStyle/>
          <a:p>
            <a:pPr>
              <a:defRPr/>
            </a:pPr>
            <a:fld id="{4A19D4EF-933D-4DB4-B389-F673329772DC}" type="datetime1">
              <a:rPr lang="en-GB"/>
              <a:t>29/05/2025</a:t>
            </a:fld>
            <a:endParaRPr lang="en-GB"/>
          </a:p>
        </p:txBody>
      </p:sp>
      <p:sp>
        <p:nvSpPr>
          <p:cNvPr id="1048793" name="Footer Placeholder 5"/>
          <p:cNvSpPr>
            <a:spLocks noGrp="1"/>
          </p:cNvSpPr>
          <p:nvPr>
            <p:ph type="ftr" sz="quarter" idx="11"/>
          </p:nvPr>
        </p:nvSpPr>
        <p:spPr bwMode="auto"/>
        <p:txBody>
          <a:bodyPr/>
          <a:lstStyle/>
          <a:p>
            <a:pPr>
              <a:defRPr/>
            </a:pPr>
            <a:endParaRPr lang="en-GB"/>
          </a:p>
        </p:txBody>
      </p:sp>
      <p:sp>
        <p:nvSpPr>
          <p:cNvPr id="1048794" name="Slide Number Placeholder 6"/>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1048869" name="Title 1"/>
          <p:cNvSpPr>
            <a:spLocks noGrp="1"/>
          </p:cNvSpPr>
          <p:nvPr>
            <p:ph type="title"/>
          </p:nvPr>
        </p:nvSpPr>
        <p:spPr bwMode="auto"/>
        <p:txBody>
          <a:bodyPr/>
          <a:lstStyle/>
          <a:p>
            <a:pPr>
              <a:defRPr/>
            </a:pPr>
            <a:r>
              <a:rPr lang="en-US"/>
              <a:t>Click to edit Master title style</a:t>
            </a:r>
            <a:endParaRPr lang="en-GB"/>
          </a:p>
        </p:txBody>
      </p:sp>
      <p:sp>
        <p:nvSpPr>
          <p:cNvPr id="1048870"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1048871" name="Date Placeholder 3"/>
          <p:cNvSpPr>
            <a:spLocks noGrp="1"/>
          </p:cNvSpPr>
          <p:nvPr>
            <p:ph type="dt" sz="half" idx="10"/>
          </p:nvPr>
        </p:nvSpPr>
        <p:spPr bwMode="auto"/>
        <p:txBody>
          <a:bodyPr/>
          <a:lstStyle/>
          <a:p>
            <a:pPr>
              <a:defRPr/>
            </a:pPr>
            <a:fld id="{1F5F858D-CE8A-4B7D-A79F-D76CDEBCE7A8}" type="datetime1">
              <a:rPr lang="en-GB"/>
              <a:t>29/05/2025</a:t>
            </a:fld>
            <a:endParaRPr lang="en-GB"/>
          </a:p>
        </p:txBody>
      </p:sp>
      <p:sp>
        <p:nvSpPr>
          <p:cNvPr id="1048872" name="Footer Placeholder 4"/>
          <p:cNvSpPr>
            <a:spLocks noGrp="1"/>
          </p:cNvSpPr>
          <p:nvPr>
            <p:ph type="ftr" sz="quarter" idx="11"/>
          </p:nvPr>
        </p:nvSpPr>
        <p:spPr bwMode="auto"/>
        <p:txBody>
          <a:bodyPr/>
          <a:lstStyle/>
          <a:p>
            <a:pPr>
              <a:defRPr/>
            </a:pPr>
            <a:endParaRPr lang="en-GB"/>
          </a:p>
        </p:txBody>
      </p:sp>
      <p:sp>
        <p:nvSpPr>
          <p:cNvPr id="1048873" name="Slide Number Placeholder 5"/>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1048825"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a:p>
        </p:txBody>
      </p:sp>
      <p:sp>
        <p:nvSpPr>
          <p:cNvPr id="1048826"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US"/>
          </a:p>
        </p:txBody>
      </p:sp>
      <p:sp>
        <p:nvSpPr>
          <p:cNvPr id="1048827"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1048828" name="Date Placeholder 4"/>
          <p:cNvSpPr>
            <a:spLocks noGrp="1"/>
          </p:cNvSpPr>
          <p:nvPr>
            <p:ph type="dt" sz="half" idx="10"/>
          </p:nvPr>
        </p:nvSpPr>
        <p:spPr bwMode="auto"/>
        <p:txBody>
          <a:bodyPr/>
          <a:lstStyle/>
          <a:p>
            <a:pPr>
              <a:defRPr/>
            </a:pPr>
            <a:fld id="{C3E24F2E-085B-48D9-B29F-67A6DE10928D}" type="datetime1">
              <a:rPr lang="en-GB"/>
              <a:t>29/05/2025</a:t>
            </a:fld>
            <a:endParaRPr lang="en-GB"/>
          </a:p>
        </p:txBody>
      </p:sp>
      <p:sp>
        <p:nvSpPr>
          <p:cNvPr id="1048829" name="Footer Placeholder 5"/>
          <p:cNvSpPr>
            <a:spLocks noGrp="1"/>
          </p:cNvSpPr>
          <p:nvPr>
            <p:ph type="ftr" sz="quarter" idx="11"/>
          </p:nvPr>
        </p:nvSpPr>
        <p:spPr bwMode="auto"/>
        <p:txBody>
          <a:bodyPr/>
          <a:lstStyle/>
          <a:p>
            <a:pPr>
              <a:defRPr/>
            </a:pPr>
            <a:endParaRPr lang="en-GB"/>
          </a:p>
        </p:txBody>
      </p:sp>
      <p:sp>
        <p:nvSpPr>
          <p:cNvPr id="1048830" name="Slide Number Placeholder 6"/>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1048767" name="Title 1"/>
          <p:cNvSpPr>
            <a:spLocks noGrp="1"/>
          </p:cNvSpPr>
          <p:nvPr>
            <p:ph type="title"/>
          </p:nvPr>
        </p:nvSpPr>
        <p:spPr bwMode="auto"/>
        <p:txBody>
          <a:bodyPr/>
          <a:lstStyle/>
          <a:p>
            <a:pPr>
              <a:defRPr/>
            </a:pPr>
            <a:r>
              <a:rPr lang="en-US"/>
              <a:t>Click to edit Master title style</a:t>
            </a:r>
            <a:endParaRPr/>
          </a:p>
        </p:txBody>
      </p:sp>
      <p:sp>
        <p:nvSpPr>
          <p:cNvPr id="1048768"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048769" name="Date Placeholder 3"/>
          <p:cNvSpPr>
            <a:spLocks noGrp="1"/>
          </p:cNvSpPr>
          <p:nvPr>
            <p:ph type="dt" sz="half" idx="10"/>
          </p:nvPr>
        </p:nvSpPr>
        <p:spPr bwMode="auto"/>
        <p:txBody>
          <a:bodyPr/>
          <a:lstStyle/>
          <a:p>
            <a:pPr>
              <a:defRPr/>
            </a:pPr>
            <a:fld id="{B5174D5A-D431-4A8B-88D1-572B6A792C62}" type="datetime1">
              <a:rPr lang="en-GB"/>
              <a:t>29/05/2025</a:t>
            </a:fld>
            <a:endParaRPr lang="en-GB"/>
          </a:p>
        </p:txBody>
      </p:sp>
      <p:sp>
        <p:nvSpPr>
          <p:cNvPr id="1048770" name="Footer Placeholder 4"/>
          <p:cNvSpPr>
            <a:spLocks noGrp="1"/>
          </p:cNvSpPr>
          <p:nvPr>
            <p:ph type="ftr" sz="quarter" idx="11"/>
          </p:nvPr>
        </p:nvSpPr>
        <p:spPr bwMode="auto"/>
        <p:txBody>
          <a:bodyPr/>
          <a:lstStyle/>
          <a:p>
            <a:pPr>
              <a:defRPr/>
            </a:pPr>
            <a:endParaRPr lang="en-GB"/>
          </a:p>
        </p:txBody>
      </p:sp>
      <p:sp>
        <p:nvSpPr>
          <p:cNvPr id="1048771" name="Slide Number Placeholder 5"/>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1048772" name="Vertical Title 1"/>
          <p:cNvSpPr>
            <a:spLocks noGrp="1"/>
          </p:cNvSpPr>
          <p:nvPr>
            <p:ph type="title" orient="vert"/>
          </p:nvPr>
        </p:nvSpPr>
        <p:spPr bwMode="auto">
          <a:xfrm>
            <a:off x="8724900" y="365125"/>
            <a:ext cx="2628900" cy="5811838"/>
          </a:xfrm>
        </p:spPr>
        <p:txBody>
          <a:bodyPr vert="eaVert"/>
          <a:lstStyle/>
          <a:p>
            <a:pPr>
              <a:defRPr/>
            </a:pPr>
            <a:r>
              <a:rPr lang="en-US"/>
              <a:t>Click to edit Master title style</a:t>
            </a:r>
            <a:endParaRPr/>
          </a:p>
        </p:txBody>
      </p:sp>
      <p:sp>
        <p:nvSpPr>
          <p:cNvPr id="1048773" name="Vertical Text Placeholder 2"/>
          <p:cNvSpPr>
            <a:spLocks noGrp="1"/>
          </p:cNvSpPr>
          <p:nvPr>
            <p:ph type="body" orient="vert" idx="1"/>
          </p:nvPr>
        </p:nvSpPr>
        <p:spPr bwMode="auto">
          <a:xfrm>
            <a:off x="838200" y="365125"/>
            <a:ext cx="7734300"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048774" name="Date Placeholder 3"/>
          <p:cNvSpPr>
            <a:spLocks noGrp="1"/>
          </p:cNvSpPr>
          <p:nvPr>
            <p:ph type="dt" sz="half" idx="10"/>
          </p:nvPr>
        </p:nvSpPr>
        <p:spPr bwMode="auto"/>
        <p:txBody>
          <a:bodyPr/>
          <a:lstStyle/>
          <a:p>
            <a:pPr>
              <a:defRPr/>
            </a:pPr>
            <a:fld id="{9E41F390-DEAB-40F7-AB0D-E5C62F0C6D35}" type="datetime1">
              <a:rPr lang="en-GB"/>
              <a:t>29/05/2025</a:t>
            </a:fld>
            <a:endParaRPr lang="en-GB"/>
          </a:p>
        </p:txBody>
      </p:sp>
      <p:sp>
        <p:nvSpPr>
          <p:cNvPr id="1048775" name="Footer Placeholder 4"/>
          <p:cNvSpPr>
            <a:spLocks noGrp="1"/>
          </p:cNvSpPr>
          <p:nvPr>
            <p:ph type="ftr" sz="quarter" idx="11"/>
          </p:nvPr>
        </p:nvSpPr>
        <p:spPr bwMode="auto"/>
        <p:txBody>
          <a:bodyPr/>
          <a:lstStyle/>
          <a:p>
            <a:pPr>
              <a:defRPr/>
            </a:pPr>
            <a:endParaRPr lang="en-GB"/>
          </a:p>
        </p:txBody>
      </p:sp>
      <p:sp>
        <p:nvSpPr>
          <p:cNvPr id="1048776" name="Slide Number Placeholder 5"/>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userDrawn="1">
  <p:cSld name="1_Title Slide">
    <p:spTree>
      <p:nvGrpSpPr>
        <p:cNvPr id="1" name=""/>
        <p:cNvGrpSpPr/>
        <p:nvPr/>
      </p:nvGrpSpPr>
      <p:grpSpPr bwMode="auto">
        <a:xfrm>
          <a:off x="0" y="0"/>
          <a:ext cx="0" cy="0"/>
          <a:chOff x="0" y="0"/>
          <a:chExt cx="0" cy="0"/>
        </a:xfrm>
      </p:grpSpPr>
      <p:sp>
        <p:nvSpPr>
          <p:cNvPr id="1048820"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n-US"/>
              <a:t>Click to edit Master title style</a:t>
            </a:r>
            <a:endParaRPr lang="en-GB"/>
          </a:p>
        </p:txBody>
      </p:sp>
      <p:sp>
        <p:nvSpPr>
          <p:cNvPr id="1048821"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lang="en-GB"/>
          </a:p>
        </p:txBody>
      </p:sp>
      <p:sp>
        <p:nvSpPr>
          <p:cNvPr id="1048822" name="Date Placeholder 3"/>
          <p:cNvSpPr>
            <a:spLocks noGrp="1"/>
          </p:cNvSpPr>
          <p:nvPr>
            <p:ph type="dt" sz="half" idx="10"/>
          </p:nvPr>
        </p:nvSpPr>
        <p:spPr bwMode="auto"/>
        <p:txBody>
          <a:bodyPr/>
          <a:lstStyle/>
          <a:p>
            <a:pPr>
              <a:defRPr/>
            </a:pPr>
            <a:fld id="{AA8B82AB-644C-4502-BD76-EA9EA7408FB7}" type="datetime1">
              <a:rPr lang="en-GB"/>
              <a:t>29/05/2025</a:t>
            </a:fld>
            <a:endParaRPr lang="en-GB"/>
          </a:p>
        </p:txBody>
      </p:sp>
      <p:sp>
        <p:nvSpPr>
          <p:cNvPr id="1048823" name="Footer Placeholder 4"/>
          <p:cNvSpPr>
            <a:spLocks noGrp="1"/>
          </p:cNvSpPr>
          <p:nvPr>
            <p:ph type="ftr" sz="quarter" idx="11"/>
          </p:nvPr>
        </p:nvSpPr>
        <p:spPr bwMode="auto"/>
        <p:txBody>
          <a:bodyPr/>
          <a:lstStyle/>
          <a:p>
            <a:pPr>
              <a:defRPr/>
            </a:pPr>
            <a:endParaRPr lang="en-GB"/>
          </a:p>
        </p:txBody>
      </p:sp>
      <p:sp>
        <p:nvSpPr>
          <p:cNvPr id="1048824" name="Slide Number Placeholder 5"/>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obj" preserve="1" userDrawn="1">
  <p:cSld name="1_Title and Content">
    <p:spTree>
      <p:nvGrpSpPr>
        <p:cNvPr id="1" name=""/>
        <p:cNvGrpSpPr/>
        <p:nvPr/>
      </p:nvGrpSpPr>
      <p:grpSpPr bwMode="auto">
        <a:xfrm>
          <a:off x="0" y="0"/>
          <a:ext cx="0" cy="0"/>
          <a:chOff x="0" y="0"/>
          <a:chExt cx="0" cy="0"/>
        </a:xfrm>
      </p:grpSpPr>
      <p:sp>
        <p:nvSpPr>
          <p:cNvPr id="1048757" name="Title 1"/>
          <p:cNvSpPr>
            <a:spLocks noGrp="1"/>
          </p:cNvSpPr>
          <p:nvPr>
            <p:ph type="title"/>
          </p:nvPr>
        </p:nvSpPr>
        <p:spPr bwMode="auto"/>
        <p:txBody>
          <a:bodyPr/>
          <a:lstStyle/>
          <a:p>
            <a:pPr>
              <a:defRPr/>
            </a:pPr>
            <a:r>
              <a:rPr lang="en-US"/>
              <a:t>Click to edit Master title style</a:t>
            </a:r>
            <a:endParaRPr lang="en-GB"/>
          </a:p>
        </p:txBody>
      </p:sp>
      <p:sp>
        <p:nvSpPr>
          <p:cNvPr id="1048758"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1048759" name="Date Placeholder 3"/>
          <p:cNvSpPr>
            <a:spLocks noGrp="1"/>
          </p:cNvSpPr>
          <p:nvPr>
            <p:ph type="dt" sz="half" idx="10"/>
          </p:nvPr>
        </p:nvSpPr>
        <p:spPr bwMode="auto"/>
        <p:txBody>
          <a:bodyPr/>
          <a:lstStyle/>
          <a:p>
            <a:pPr>
              <a:defRPr/>
            </a:pPr>
            <a:fld id="{DF80AC73-FA3A-48C0-AFCB-E4D974F97DBE}" type="datetime1">
              <a:rPr lang="en-GB"/>
              <a:t>29/05/2025</a:t>
            </a:fld>
            <a:endParaRPr lang="en-GB"/>
          </a:p>
        </p:txBody>
      </p:sp>
      <p:sp>
        <p:nvSpPr>
          <p:cNvPr id="1048760" name="Footer Placeholder 4"/>
          <p:cNvSpPr>
            <a:spLocks noGrp="1"/>
          </p:cNvSpPr>
          <p:nvPr>
            <p:ph type="ftr" sz="quarter" idx="11"/>
          </p:nvPr>
        </p:nvSpPr>
        <p:spPr bwMode="auto"/>
        <p:txBody>
          <a:bodyPr/>
          <a:lstStyle/>
          <a:p>
            <a:pPr>
              <a:defRPr/>
            </a:pPr>
            <a:endParaRPr lang="en-GB"/>
          </a:p>
        </p:txBody>
      </p:sp>
      <p:sp>
        <p:nvSpPr>
          <p:cNvPr id="1048761" name="Slide Number Placeholder 5"/>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secHead" preserve="1" userDrawn="1">
  <p:cSld name="1_Section Header">
    <p:spTree>
      <p:nvGrpSpPr>
        <p:cNvPr id="1" name=""/>
        <p:cNvGrpSpPr/>
        <p:nvPr/>
      </p:nvGrpSpPr>
      <p:grpSpPr bwMode="auto">
        <a:xfrm>
          <a:off x="0" y="0"/>
          <a:ext cx="0" cy="0"/>
          <a:chOff x="0" y="0"/>
          <a:chExt cx="0" cy="0"/>
        </a:xfrm>
      </p:grpSpPr>
      <p:sp>
        <p:nvSpPr>
          <p:cNvPr id="1048815" name="Title 1"/>
          <p:cNvSpPr>
            <a:spLocks noGrp="1"/>
          </p:cNvSpPr>
          <p:nvPr>
            <p:ph type="title"/>
          </p:nvPr>
        </p:nvSpPr>
        <p:spPr bwMode="auto">
          <a:xfrm>
            <a:off x="831850" y="1709738"/>
            <a:ext cx="10515600" cy="2852737"/>
          </a:xfrm>
        </p:spPr>
        <p:txBody>
          <a:bodyPr anchor="b"/>
          <a:lstStyle>
            <a:lvl1pPr>
              <a:defRPr sz="6000"/>
            </a:lvl1pPr>
          </a:lstStyle>
          <a:p>
            <a:pPr>
              <a:defRPr/>
            </a:pPr>
            <a:r>
              <a:rPr lang="en-US"/>
              <a:t>Click to edit Master title style</a:t>
            </a:r>
            <a:endParaRPr lang="en-GB"/>
          </a:p>
        </p:txBody>
      </p:sp>
      <p:sp>
        <p:nvSpPr>
          <p:cNvPr id="1048816"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1048817" name="Date Placeholder 3"/>
          <p:cNvSpPr>
            <a:spLocks noGrp="1"/>
          </p:cNvSpPr>
          <p:nvPr>
            <p:ph type="dt" sz="half" idx="10"/>
          </p:nvPr>
        </p:nvSpPr>
        <p:spPr bwMode="auto"/>
        <p:txBody>
          <a:bodyPr/>
          <a:lstStyle/>
          <a:p>
            <a:pPr>
              <a:defRPr/>
            </a:pPr>
            <a:fld id="{9892B2C7-ADFD-42BD-82B8-0271FA658653}" type="datetime1">
              <a:rPr lang="en-GB"/>
              <a:t>29/05/2025</a:t>
            </a:fld>
            <a:endParaRPr lang="en-GB"/>
          </a:p>
        </p:txBody>
      </p:sp>
      <p:sp>
        <p:nvSpPr>
          <p:cNvPr id="1048818" name="Footer Placeholder 4"/>
          <p:cNvSpPr>
            <a:spLocks noGrp="1"/>
          </p:cNvSpPr>
          <p:nvPr>
            <p:ph type="ftr" sz="quarter" idx="11"/>
          </p:nvPr>
        </p:nvSpPr>
        <p:spPr bwMode="auto"/>
        <p:txBody>
          <a:bodyPr/>
          <a:lstStyle/>
          <a:p>
            <a:pPr>
              <a:defRPr/>
            </a:pPr>
            <a:endParaRPr lang="en-GB"/>
          </a:p>
        </p:txBody>
      </p:sp>
      <p:sp>
        <p:nvSpPr>
          <p:cNvPr id="1048819" name="Slide Number Placeholder 5"/>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twoObj" preserve="1" userDrawn="1">
  <p:cSld name="1_Two Content">
    <p:spTree>
      <p:nvGrpSpPr>
        <p:cNvPr id="1" name=""/>
        <p:cNvGrpSpPr/>
        <p:nvPr/>
      </p:nvGrpSpPr>
      <p:grpSpPr bwMode="auto">
        <a:xfrm>
          <a:off x="0" y="0"/>
          <a:ext cx="0" cy="0"/>
          <a:chOff x="0" y="0"/>
          <a:chExt cx="0" cy="0"/>
        </a:xfrm>
      </p:grpSpPr>
      <p:sp>
        <p:nvSpPr>
          <p:cNvPr id="1048783" name="Title 1"/>
          <p:cNvSpPr>
            <a:spLocks noGrp="1"/>
          </p:cNvSpPr>
          <p:nvPr>
            <p:ph type="title"/>
          </p:nvPr>
        </p:nvSpPr>
        <p:spPr bwMode="auto"/>
        <p:txBody>
          <a:bodyPr/>
          <a:lstStyle/>
          <a:p>
            <a:pPr>
              <a:defRPr/>
            </a:pPr>
            <a:r>
              <a:rPr lang="en-US"/>
              <a:t>Click to edit Master title style</a:t>
            </a:r>
            <a:endParaRPr lang="en-GB"/>
          </a:p>
        </p:txBody>
      </p:sp>
      <p:sp>
        <p:nvSpPr>
          <p:cNvPr id="1048784" name="Content Placeholder 2"/>
          <p:cNvSpPr>
            <a:spLocks noGrp="1"/>
          </p:cNvSpPr>
          <p:nvPr>
            <p:ph sz="half" idx="1"/>
          </p:nvPr>
        </p:nvSpPr>
        <p:spPr bwMode="auto">
          <a:xfrm>
            <a:off x="838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1048785" name="Content Placeholder 3"/>
          <p:cNvSpPr>
            <a:spLocks noGrp="1"/>
          </p:cNvSpPr>
          <p:nvPr>
            <p:ph sz="half" idx="2"/>
          </p:nvPr>
        </p:nvSpPr>
        <p:spPr bwMode="auto">
          <a:xfrm>
            <a:off x="6172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1048786" name="Date Placeholder 4"/>
          <p:cNvSpPr>
            <a:spLocks noGrp="1"/>
          </p:cNvSpPr>
          <p:nvPr>
            <p:ph type="dt" sz="half" idx="10"/>
          </p:nvPr>
        </p:nvSpPr>
        <p:spPr bwMode="auto"/>
        <p:txBody>
          <a:bodyPr/>
          <a:lstStyle/>
          <a:p>
            <a:pPr>
              <a:defRPr/>
            </a:pPr>
            <a:fld id="{545B5872-14D6-448E-9822-1FA0443ECDBA}" type="datetime1">
              <a:rPr lang="en-GB"/>
              <a:t>29/05/2025</a:t>
            </a:fld>
            <a:endParaRPr lang="en-GB"/>
          </a:p>
        </p:txBody>
      </p:sp>
      <p:sp>
        <p:nvSpPr>
          <p:cNvPr id="1048787" name="Footer Placeholder 5"/>
          <p:cNvSpPr>
            <a:spLocks noGrp="1"/>
          </p:cNvSpPr>
          <p:nvPr>
            <p:ph type="ftr" sz="quarter" idx="11"/>
          </p:nvPr>
        </p:nvSpPr>
        <p:spPr bwMode="auto"/>
        <p:txBody>
          <a:bodyPr/>
          <a:lstStyle/>
          <a:p>
            <a:pPr>
              <a:defRPr/>
            </a:pPr>
            <a:endParaRPr lang="en-GB"/>
          </a:p>
        </p:txBody>
      </p:sp>
      <p:sp>
        <p:nvSpPr>
          <p:cNvPr id="1048788" name="Slide Number Placeholder 6"/>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1_Comparison">
    <p:spTree>
      <p:nvGrpSpPr>
        <p:cNvPr id="1" name=""/>
        <p:cNvGrpSpPr/>
        <p:nvPr/>
      </p:nvGrpSpPr>
      <p:grpSpPr bwMode="auto">
        <a:xfrm>
          <a:off x="0" y="0"/>
          <a:ext cx="0" cy="0"/>
          <a:chOff x="0" y="0"/>
          <a:chExt cx="0" cy="0"/>
        </a:xfrm>
      </p:grpSpPr>
      <p:sp>
        <p:nvSpPr>
          <p:cNvPr id="1048831" name="Title 1"/>
          <p:cNvSpPr>
            <a:spLocks noGrp="1"/>
          </p:cNvSpPr>
          <p:nvPr>
            <p:ph type="title"/>
          </p:nvPr>
        </p:nvSpPr>
        <p:spPr bwMode="auto">
          <a:xfrm>
            <a:off x="839788" y="365125"/>
            <a:ext cx="10515600" cy="1325563"/>
          </a:xfrm>
        </p:spPr>
        <p:txBody>
          <a:bodyPr/>
          <a:lstStyle/>
          <a:p>
            <a:pPr>
              <a:defRPr/>
            </a:pPr>
            <a:r>
              <a:rPr lang="en-US"/>
              <a:t>Click to edit Master title style</a:t>
            </a:r>
            <a:endParaRPr lang="en-GB"/>
          </a:p>
        </p:txBody>
      </p:sp>
      <p:sp>
        <p:nvSpPr>
          <p:cNvPr id="1048832"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1048833" name="Content Placeholder 3"/>
          <p:cNvSpPr>
            <a:spLocks noGrp="1"/>
          </p:cNvSpPr>
          <p:nvPr>
            <p:ph sz="half" idx="2"/>
          </p:nvPr>
        </p:nvSpPr>
        <p:spPr bwMode="auto">
          <a:xfrm>
            <a:off x="839788" y="2505074"/>
            <a:ext cx="5157787"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1048834"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1048835" name="Content Placeholder 5"/>
          <p:cNvSpPr>
            <a:spLocks noGrp="1"/>
          </p:cNvSpPr>
          <p:nvPr>
            <p:ph sz="quarter" idx="4"/>
          </p:nvPr>
        </p:nvSpPr>
        <p:spPr bwMode="auto">
          <a:xfrm>
            <a:off x="6172200" y="2505074"/>
            <a:ext cx="5183188"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1048836" name="Date Placeholder 6"/>
          <p:cNvSpPr>
            <a:spLocks noGrp="1"/>
          </p:cNvSpPr>
          <p:nvPr>
            <p:ph type="dt" sz="half" idx="10"/>
          </p:nvPr>
        </p:nvSpPr>
        <p:spPr bwMode="auto"/>
        <p:txBody>
          <a:bodyPr/>
          <a:lstStyle/>
          <a:p>
            <a:pPr>
              <a:defRPr/>
            </a:pPr>
            <a:fld id="{C370DEDF-638A-4547-871A-92878B25572B}" type="datetime1">
              <a:rPr lang="en-GB"/>
              <a:t>29/05/2025</a:t>
            </a:fld>
            <a:endParaRPr lang="en-GB"/>
          </a:p>
        </p:txBody>
      </p:sp>
      <p:sp>
        <p:nvSpPr>
          <p:cNvPr id="1048837" name="Footer Placeholder 7"/>
          <p:cNvSpPr>
            <a:spLocks noGrp="1"/>
          </p:cNvSpPr>
          <p:nvPr>
            <p:ph type="ftr" sz="quarter" idx="11"/>
          </p:nvPr>
        </p:nvSpPr>
        <p:spPr bwMode="auto"/>
        <p:txBody>
          <a:bodyPr/>
          <a:lstStyle/>
          <a:p>
            <a:pPr>
              <a:defRPr/>
            </a:pPr>
            <a:endParaRPr lang="en-GB"/>
          </a:p>
        </p:txBody>
      </p:sp>
      <p:sp>
        <p:nvSpPr>
          <p:cNvPr id="1048838" name="Slide Number Placeholder 8"/>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titleOnly" preserve="1" userDrawn="1">
  <p:cSld name="1_Title Only">
    <p:spTree>
      <p:nvGrpSpPr>
        <p:cNvPr id="1" name=""/>
        <p:cNvGrpSpPr/>
        <p:nvPr/>
      </p:nvGrpSpPr>
      <p:grpSpPr bwMode="auto">
        <a:xfrm>
          <a:off x="0" y="0"/>
          <a:ext cx="0" cy="0"/>
          <a:chOff x="0" y="0"/>
          <a:chExt cx="0" cy="0"/>
        </a:xfrm>
      </p:grpSpPr>
      <p:sp>
        <p:nvSpPr>
          <p:cNvPr id="1048795" name="Title 1"/>
          <p:cNvSpPr>
            <a:spLocks noGrp="1"/>
          </p:cNvSpPr>
          <p:nvPr>
            <p:ph type="title"/>
          </p:nvPr>
        </p:nvSpPr>
        <p:spPr bwMode="auto"/>
        <p:txBody>
          <a:bodyPr/>
          <a:lstStyle/>
          <a:p>
            <a:pPr>
              <a:defRPr/>
            </a:pPr>
            <a:r>
              <a:rPr lang="en-US"/>
              <a:t>Click to edit Master title style</a:t>
            </a:r>
            <a:endParaRPr lang="en-GB"/>
          </a:p>
        </p:txBody>
      </p:sp>
      <p:sp>
        <p:nvSpPr>
          <p:cNvPr id="1048796" name="Date Placeholder 2"/>
          <p:cNvSpPr>
            <a:spLocks noGrp="1"/>
          </p:cNvSpPr>
          <p:nvPr>
            <p:ph type="dt" sz="half" idx="10"/>
          </p:nvPr>
        </p:nvSpPr>
        <p:spPr bwMode="auto"/>
        <p:txBody>
          <a:bodyPr/>
          <a:lstStyle/>
          <a:p>
            <a:pPr>
              <a:defRPr/>
            </a:pPr>
            <a:fld id="{8DD76597-B9B9-468B-BABB-19191037F399}" type="datetime1">
              <a:rPr lang="en-GB"/>
              <a:t>29/05/2025</a:t>
            </a:fld>
            <a:endParaRPr lang="en-GB"/>
          </a:p>
        </p:txBody>
      </p:sp>
      <p:sp>
        <p:nvSpPr>
          <p:cNvPr id="1048797" name="Footer Placeholder 3"/>
          <p:cNvSpPr>
            <a:spLocks noGrp="1"/>
          </p:cNvSpPr>
          <p:nvPr>
            <p:ph type="ftr" sz="quarter" idx="11"/>
          </p:nvPr>
        </p:nvSpPr>
        <p:spPr bwMode="auto"/>
        <p:txBody>
          <a:bodyPr/>
          <a:lstStyle/>
          <a:p>
            <a:pPr>
              <a:defRPr/>
            </a:pPr>
            <a:endParaRPr lang="en-GB"/>
          </a:p>
        </p:txBody>
      </p:sp>
      <p:sp>
        <p:nvSpPr>
          <p:cNvPr id="1048798" name="Slide Number Placeholder 4"/>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type="blank" preserve="1" userDrawn="1">
  <p:cSld name="1_Blank">
    <p:spTree>
      <p:nvGrpSpPr>
        <p:cNvPr id="1" name=""/>
        <p:cNvGrpSpPr/>
        <p:nvPr/>
      </p:nvGrpSpPr>
      <p:grpSpPr bwMode="auto">
        <a:xfrm>
          <a:off x="0" y="0"/>
          <a:ext cx="0" cy="0"/>
          <a:chOff x="0" y="0"/>
          <a:chExt cx="0" cy="0"/>
        </a:xfrm>
      </p:grpSpPr>
      <p:sp>
        <p:nvSpPr>
          <p:cNvPr id="1048849" name="Date Placeholder 1"/>
          <p:cNvSpPr>
            <a:spLocks noGrp="1"/>
          </p:cNvSpPr>
          <p:nvPr>
            <p:ph type="dt" sz="half" idx="10"/>
          </p:nvPr>
        </p:nvSpPr>
        <p:spPr bwMode="auto"/>
        <p:txBody>
          <a:bodyPr/>
          <a:lstStyle/>
          <a:p>
            <a:pPr>
              <a:defRPr/>
            </a:pPr>
            <a:fld id="{26F9027F-0FE7-48BA-BB8B-FE2D1D334306}" type="datetime1">
              <a:rPr lang="en-GB"/>
              <a:t>29/05/2025</a:t>
            </a:fld>
            <a:endParaRPr lang="en-GB"/>
          </a:p>
        </p:txBody>
      </p:sp>
      <p:sp>
        <p:nvSpPr>
          <p:cNvPr id="1048850" name="Footer Placeholder 2"/>
          <p:cNvSpPr>
            <a:spLocks noGrp="1"/>
          </p:cNvSpPr>
          <p:nvPr>
            <p:ph type="ftr" sz="quarter" idx="11"/>
          </p:nvPr>
        </p:nvSpPr>
        <p:spPr bwMode="auto"/>
        <p:txBody>
          <a:bodyPr/>
          <a:lstStyle/>
          <a:p>
            <a:pPr>
              <a:defRPr/>
            </a:pPr>
            <a:endParaRPr lang="en-GB"/>
          </a:p>
        </p:txBody>
      </p:sp>
      <p:sp>
        <p:nvSpPr>
          <p:cNvPr id="1048851" name="Slide Number Placeholder 3"/>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1048885" name="Title 1"/>
          <p:cNvSpPr>
            <a:spLocks noGrp="1"/>
          </p:cNvSpPr>
          <p:nvPr>
            <p:ph type="title"/>
          </p:nvPr>
        </p:nvSpPr>
        <p:spPr bwMode="auto">
          <a:xfrm>
            <a:off x="831850" y="1709738"/>
            <a:ext cx="10515600" cy="2852737"/>
          </a:xfrm>
        </p:spPr>
        <p:txBody>
          <a:bodyPr anchor="b"/>
          <a:lstStyle>
            <a:lvl1pPr>
              <a:defRPr sz="6000"/>
            </a:lvl1pPr>
          </a:lstStyle>
          <a:p>
            <a:pPr>
              <a:defRPr/>
            </a:pPr>
            <a:r>
              <a:rPr lang="en-US"/>
              <a:t>Click to edit Master title style</a:t>
            </a:r>
            <a:endParaRPr lang="en-GB"/>
          </a:p>
        </p:txBody>
      </p:sp>
      <p:sp>
        <p:nvSpPr>
          <p:cNvPr id="1048886"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1048887" name="Date Placeholder 3"/>
          <p:cNvSpPr>
            <a:spLocks noGrp="1"/>
          </p:cNvSpPr>
          <p:nvPr>
            <p:ph type="dt" sz="half" idx="10"/>
          </p:nvPr>
        </p:nvSpPr>
        <p:spPr bwMode="auto"/>
        <p:txBody>
          <a:bodyPr/>
          <a:lstStyle/>
          <a:p>
            <a:pPr>
              <a:defRPr/>
            </a:pPr>
            <a:fld id="{2D81CE7A-2E31-4D3A-9ABF-E825C6B76445}" type="datetime1">
              <a:rPr lang="en-GB"/>
              <a:t>29/05/2025</a:t>
            </a:fld>
            <a:endParaRPr lang="en-GB"/>
          </a:p>
        </p:txBody>
      </p:sp>
      <p:sp>
        <p:nvSpPr>
          <p:cNvPr id="1048888" name="Footer Placeholder 4"/>
          <p:cNvSpPr>
            <a:spLocks noGrp="1"/>
          </p:cNvSpPr>
          <p:nvPr>
            <p:ph type="ftr" sz="quarter" idx="11"/>
          </p:nvPr>
        </p:nvSpPr>
        <p:spPr bwMode="auto"/>
        <p:txBody>
          <a:bodyPr/>
          <a:lstStyle/>
          <a:p>
            <a:pPr>
              <a:defRPr/>
            </a:pPr>
            <a:endParaRPr lang="en-GB"/>
          </a:p>
        </p:txBody>
      </p:sp>
      <p:sp>
        <p:nvSpPr>
          <p:cNvPr id="1048889" name="Slide Number Placeholder 5"/>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type="objTx" preserve="1" userDrawn="1">
  <p:cSld name="1_Content with Caption">
    <p:spTree>
      <p:nvGrpSpPr>
        <p:cNvPr id="1" name=""/>
        <p:cNvGrpSpPr/>
        <p:nvPr/>
      </p:nvGrpSpPr>
      <p:grpSpPr bwMode="auto">
        <a:xfrm>
          <a:off x="0" y="0"/>
          <a:ext cx="0" cy="0"/>
          <a:chOff x="0" y="0"/>
          <a:chExt cx="0" cy="0"/>
        </a:xfrm>
      </p:grpSpPr>
      <p:sp>
        <p:nvSpPr>
          <p:cNvPr id="1048799"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en-GB"/>
          </a:p>
        </p:txBody>
      </p:sp>
      <p:sp>
        <p:nvSpPr>
          <p:cNvPr id="1048800"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1048801"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1048802" name="Date Placeholder 4"/>
          <p:cNvSpPr>
            <a:spLocks noGrp="1"/>
          </p:cNvSpPr>
          <p:nvPr>
            <p:ph type="dt" sz="half" idx="10"/>
          </p:nvPr>
        </p:nvSpPr>
        <p:spPr bwMode="auto"/>
        <p:txBody>
          <a:bodyPr/>
          <a:lstStyle/>
          <a:p>
            <a:pPr>
              <a:defRPr/>
            </a:pPr>
            <a:fld id="{A014726B-2F7C-4340-9563-2EC263D8630E}" type="datetime1">
              <a:rPr lang="en-GB"/>
              <a:t>29/05/2025</a:t>
            </a:fld>
            <a:endParaRPr lang="en-GB"/>
          </a:p>
        </p:txBody>
      </p:sp>
      <p:sp>
        <p:nvSpPr>
          <p:cNvPr id="1048803" name="Footer Placeholder 5"/>
          <p:cNvSpPr>
            <a:spLocks noGrp="1"/>
          </p:cNvSpPr>
          <p:nvPr>
            <p:ph type="ftr" sz="quarter" idx="11"/>
          </p:nvPr>
        </p:nvSpPr>
        <p:spPr bwMode="auto"/>
        <p:txBody>
          <a:bodyPr/>
          <a:lstStyle/>
          <a:p>
            <a:pPr>
              <a:defRPr/>
            </a:pPr>
            <a:endParaRPr lang="en-GB"/>
          </a:p>
        </p:txBody>
      </p:sp>
      <p:sp>
        <p:nvSpPr>
          <p:cNvPr id="1048804" name="Slide Number Placeholder 6"/>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type="picTx" preserve="1" userDrawn="1">
  <p:cSld name="1_Picture with Caption">
    <p:spTree>
      <p:nvGrpSpPr>
        <p:cNvPr id="1" name=""/>
        <p:cNvGrpSpPr/>
        <p:nvPr/>
      </p:nvGrpSpPr>
      <p:grpSpPr bwMode="auto">
        <a:xfrm>
          <a:off x="0" y="0"/>
          <a:ext cx="0" cy="0"/>
          <a:chOff x="0" y="0"/>
          <a:chExt cx="0" cy="0"/>
        </a:xfrm>
      </p:grpSpPr>
      <p:sp>
        <p:nvSpPr>
          <p:cNvPr id="1048809"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en-GB"/>
          </a:p>
        </p:txBody>
      </p:sp>
      <p:sp>
        <p:nvSpPr>
          <p:cNvPr id="1048810"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GB"/>
          </a:p>
        </p:txBody>
      </p:sp>
      <p:sp>
        <p:nvSpPr>
          <p:cNvPr id="1048811"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1048812" name="Date Placeholder 4"/>
          <p:cNvSpPr>
            <a:spLocks noGrp="1"/>
          </p:cNvSpPr>
          <p:nvPr>
            <p:ph type="dt" sz="half" idx="10"/>
          </p:nvPr>
        </p:nvSpPr>
        <p:spPr bwMode="auto"/>
        <p:txBody>
          <a:bodyPr/>
          <a:lstStyle/>
          <a:p>
            <a:pPr>
              <a:defRPr/>
            </a:pPr>
            <a:fld id="{455D5C59-6A33-4405-9376-F6F3DCEE40B1}" type="datetime1">
              <a:rPr lang="en-GB"/>
              <a:t>29/05/2025</a:t>
            </a:fld>
            <a:endParaRPr lang="en-GB"/>
          </a:p>
        </p:txBody>
      </p:sp>
      <p:sp>
        <p:nvSpPr>
          <p:cNvPr id="1048813" name="Footer Placeholder 5"/>
          <p:cNvSpPr>
            <a:spLocks noGrp="1"/>
          </p:cNvSpPr>
          <p:nvPr>
            <p:ph type="ftr" sz="quarter" idx="11"/>
          </p:nvPr>
        </p:nvSpPr>
        <p:spPr bwMode="auto"/>
        <p:txBody>
          <a:bodyPr/>
          <a:lstStyle/>
          <a:p>
            <a:pPr>
              <a:defRPr/>
            </a:pPr>
            <a:endParaRPr lang="en-GB"/>
          </a:p>
        </p:txBody>
      </p:sp>
      <p:sp>
        <p:nvSpPr>
          <p:cNvPr id="1048814" name="Slide Number Placeholder 6"/>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type="vertTx" preserve="1" userDrawn="1">
  <p:cSld name="1_Title and Vertical Text">
    <p:spTree>
      <p:nvGrpSpPr>
        <p:cNvPr id="1" name=""/>
        <p:cNvGrpSpPr/>
        <p:nvPr/>
      </p:nvGrpSpPr>
      <p:grpSpPr bwMode="auto">
        <a:xfrm>
          <a:off x="0" y="0"/>
          <a:ext cx="0" cy="0"/>
          <a:chOff x="0" y="0"/>
          <a:chExt cx="0" cy="0"/>
        </a:xfrm>
      </p:grpSpPr>
      <p:sp>
        <p:nvSpPr>
          <p:cNvPr id="1048762" name="Title 1"/>
          <p:cNvSpPr>
            <a:spLocks noGrp="1"/>
          </p:cNvSpPr>
          <p:nvPr>
            <p:ph type="title"/>
          </p:nvPr>
        </p:nvSpPr>
        <p:spPr bwMode="auto"/>
        <p:txBody>
          <a:bodyPr/>
          <a:lstStyle/>
          <a:p>
            <a:pPr>
              <a:defRPr/>
            </a:pPr>
            <a:r>
              <a:rPr lang="en-US"/>
              <a:t>Click to edit Master title style</a:t>
            </a:r>
            <a:endParaRPr lang="en-GB"/>
          </a:p>
        </p:txBody>
      </p:sp>
      <p:sp>
        <p:nvSpPr>
          <p:cNvPr id="104876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1048764" name="Date Placeholder 3"/>
          <p:cNvSpPr>
            <a:spLocks noGrp="1"/>
          </p:cNvSpPr>
          <p:nvPr>
            <p:ph type="dt" sz="half" idx="10"/>
          </p:nvPr>
        </p:nvSpPr>
        <p:spPr bwMode="auto"/>
        <p:txBody>
          <a:bodyPr/>
          <a:lstStyle/>
          <a:p>
            <a:pPr>
              <a:defRPr/>
            </a:pPr>
            <a:fld id="{1EF0E0D6-AB91-4FB8-A0A9-0F4B3039DFDF}" type="datetime1">
              <a:rPr lang="en-GB"/>
              <a:t>29/05/2025</a:t>
            </a:fld>
            <a:endParaRPr lang="en-GB"/>
          </a:p>
        </p:txBody>
      </p:sp>
      <p:sp>
        <p:nvSpPr>
          <p:cNvPr id="1048765" name="Footer Placeholder 4"/>
          <p:cNvSpPr>
            <a:spLocks noGrp="1"/>
          </p:cNvSpPr>
          <p:nvPr>
            <p:ph type="ftr" sz="quarter" idx="11"/>
          </p:nvPr>
        </p:nvSpPr>
        <p:spPr bwMode="auto"/>
        <p:txBody>
          <a:bodyPr/>
          <a:lstStyle/>
          <a:p>
            <a:pPr>
              <a:defRPr/>
            </a:pPr>
            <a:endParaRPr lang="en-GB"/>
          </a:p>
        </p:txBody>
      </p:sp>
      <p:sp>
        <p:nvSpPr>
          <p:cNvPr id="1048766" name="Slide Number Placeholder 5"/>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1_Vertical Title and Text">
    <p:spTree>
      <p:nvGrpSpPr>
        <p:cNvPr id="1" name=""/>
        <p:cNvGrpSpPr/>
        <p:nvPr/>
      </p:nvGrpSpPr>
      <p:grpSpPr bwMode="auto">
        <a:xfrm>
          <a:off x="0" y="0"/>
          <a:ext cx="0" cy="0"/>
          <a:chOff x="0" y="0"/>
          <a:chExt cx="0" cy="0"/>
        </a:xfrm>
      </p:grpSpPr>
      <p:sp>
        <p:nvSpPr>
          <p:cNvPr id="1048839" name="Vertical Title 1"/>
          <p:cNvSpPr>
            <a:spLocks noGrp="1"/>
          </p:cNvSpPr>
          <p:nvPr>
            <p:ph type="title" orient="vert"/>
          </p:nvPr>
        </p:nvSpPr>
        <p:spPr bwMode="auto">
          <a:xfrm>
            <a:off x="8724900" y="365125"/>
            <a:ext cx="2628900" cy="5811838"/>
          </a:xfrm>
        </p:spPr>
        <p:txBody>
          <a:bodyPr vert="eaVert"/>
          <a:lstStyle/>
          <a:p>
            <a:pPr>
              <a:defRPr/>
            </a:pPr>
            <a:r>
              <a:rPr lang="en-US"/>
              <a:t>Click to edit Master title style</a:t>
            </a:r>
            <a:endParaRPr lang="en-GB"/>
          </a:p>
        </p:txBody>
      </p:sp>
      <p:sp>
        <p:nvSpPr>
          <p:cNvPr id="1048840" name="Vertical Text Placeholder 2"/>
          <p:cNvSpPr>
            <a:spLocks noGrp="1"/>
          </p:cNvSpPr>
          <p:nvPr>
            <p:ph type="body" orient="vert" idx="1"/>
          </p:nvPr>
        </p:nvSpPr>
        <p:spPr bwMode="auto">
          <a:xfrm>
            <a:off x="838200" y="365125"/>
            <a:ext cx="7734300"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1048841" name="Date Placeholder 3"/>
          <p:cNvSpPr>
            <a:spLocks noGrp="1"/>
          </p:cNvSpPr>
          <p:nvPr>
            <p:ph type="dt" sz="half" idx="10"/>
          </p:nvPr>
        </p:nvSpPr>
        <p:spPr bwMode="auto"/>
        <p:txBody>
          <a:bodyPr/>
          <a:lstStyle/>
          <a:p>
            <a:pPr>
              <a:defRPr/>
            </a:pPr>
            <a:fld id="{917F8DAE-FFFC-4376-B5D0-C0D6EE1E061F}" type="datetime1">
              <a:rPr lang="en-GB"/>
              <a:t>29/05/2025</a:t>
            </a:fld>
            <a:endParaRPr lang="en-GB"/>
          </a:p>
        </p:txBody>
      </p:sp>
      <p:sp>
        <p:nvSpPr>
          <p:cNvPr id="1048842" name="Footer Placeholder 4"/>
          <p:cNvSpPr>
            <a:spLocks noGrp="1"/>
          </p:cNvSpPr>
          <p:nvPr>
            <p:ph type="ftr" sz="quarter" idx="11"/>
          </p:nvPr>
        </p:nvSpPr>
        <p:spPr bwMode="auto"/>
        <p:txBody>
          <a:bodyPr/>
          <a:lstStyle/>
          <a:p>
            <a:pPr>
              <a:defRPr/>
            </a:pPr>
            <a:endParaRPr lang="en-GB"/>
          </a:p>
        </p:txBody>
      </p:sp>
      <p:sp>
        <p:nvSpPr>
          <p:cNvPr id="1048843" name="Slide Number Placeholder 5"/>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1048890" name="Title 1"/>
          <p:cNvSpPr>
            <a:spLocks noGrp="1"/>
          </p:cNvSpPr>
          <p:nvPr>
            <p:ph type="title"/>
          </p:nvPr>
        </p:nvSpPr>
        <p:spPr bwMode="auto"/>
        <p:txBody>
          <a:bodyPr/>
          <a:lstStyle/>
          <a:p>
            <a:pPr>
              <a:defRPr/>
            </a:pPr>
            <a:r>
              <a:rPr lang="en-US"/>
              <a:t>Click to edit Master title style</a:t>
            </a:r>
            <a:endParaRPr lang="en-GB"/>
          </a:p>
        </p:txBody>
      </p:sp>
      <p:sp>
        <p:nvSpPr>
          <p:cNvPr id="1048891" name="Content Placeholder 2"/>
          <p:cNvSpPr>
            <a:spLocks noGrp="1"/>
          </p:cNvSpPr>
          <p:nvPr>
            <p:ph sz="half" idx="1"/>
          </p:nvPr>
        </p:nvSpPr>
        <p:spPr bwMode="auto">
          <a:xfrm>
            <a:off x="838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1048892" name="Content Placeholder 3"/>
          <p:cNvSpPr>
            <a:spLocks noGrp="1"/>
          </p:cNvSpPr>
          <p:nvPr>
            <p:ph sz="half" idx="2"/>
          </p:nvPr>
        </p:nvSpPr>
        <p:spPr bwMode="auto">
          <a:xfrm>
            <a:off x="6172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1048893" name="Date Placeholder 4"/>
          <p:cNvSpPr>
            <a:spLocks noGrp="1"/>
          </p:cNvSpPr>
          <p:nvPr>
            <p:ph type="dt" sz="half" idx="10"/>
          </p:nvPr>
        </p:nvSpPr>
        <p:spPr bwMode="auto"/>
        <p:txBody>
          <a:bodyPr/>
          <a:lstStyle/>
          <a:p>
            <a:pPr>
              <a:defRPr/>
            </a:pPr>
            <a:fld id="{7B8549CD-59C5-4C9C-A589-8402324B7313}" type="datetime1">
              <a:rPr lang="en-GB"/>
              <a:t>29/05/2025</a:t>
            </a:fld>
            <a:endParaRPr lang="en-GB"/>
          </a:p>
        </p:txBody>
      </p:sp>
      <p:sp>
        <p:nvSpPr>
          <p:cNvPr id="1048894" name="Footer Placeholder 5"/>
          <p:cNvSpPr>
            <a:spLocks noGrp="1"/>
          </p:cNvSpPr>
          <p:nvPr>
            <p:ph type="ftr" sz="quarter" idx="11"/>
          </p:nvPr>
        </p:nvSpPr>
        <p:spPr bwMode="auto"/>
        <p:txBody>
          <a:bodyPr/>
          <a:lstStyle/>
          <a:p>
            <a:pPr>
              <a:defRPr/>
            </a:pPr>
            <a:endParaRPr lang="en-GB"/>
          </a:p>
        </p:txBody>
      </p:sp>
      <p:sp>
        <p:nvSpPr>
          <p:cNvPr id="1048895" name="Slide Number Placeholder 6"/>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1048896" name="Title 1"/>
          <p:cNvSpPr>
            <a:spLocks noGrp="1"/>
          </p:cNvSpPr>
          <p:nvPr>
            <p:ph type="title"/>
          </p:nvPr>
        </p:nvSpPr>
        <p:spPr bwMode="auto">
          <a:xfrm>
            <a:off x="839788" y="365125"/>
            <a:ext cx="10515600" cy="1325563"/>
          </a:xfrm>
        </p:spPr>
        <p:txBody>
          <a:bodyPr/>
          <a:lstStyle/>
          <a:p>
            <a:pPr>
              <a:defRPr/>
            </a:pPr>
            <a:r>
              <a:rPr lang="en-US"/>
              <a:t>Click to edit Master title style</a:t>
            </a:r>
            <a:endParaRPr lang="en-GB"/>
          </a:p>
        </p:txBody>
      </p:sp>
      <p:sp>
        <p:nvSpPr>
          <p:cNvPr id="1048897"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1048898" name="Content Placeholder 3"/>
          <p:cNvSpPr>
            <a:spLocks noGrp="1"/>
          </p:cNvSpPr>
          <p:nvPr>
            <p:ph sz="half" idx="2"/>
          </p:nvPr>
        </p:nvSpPr>
        <p:spPr bwMode="auto">
          <a:xfrm>
            <a:off x="839788" y="2505074"/>
            <a:ext cx="5157787"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1048899"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1048900" name="Content Placeholder 5"/>
          <p:cNvSpPr>
            <a:spLocks noGrp="1"/>
          </p:cNvSpPr>
          <p:nvPr>
            <p:ph sz="quarter" idx="4"/>
          </p:nvPr>
        </p:nvSpPr>
        <p:spPr bwMode="auto">
          <a:xfrm>
            <a:off x="6172200" y="2505074"/>
            <a:ext cx="5183188"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1048901" name="Date Placeholder 6"/>
          <p:cNvSpPr>
            <a:spLocks noGrp="1"/>
          </p:cNvSpPr>
          <p:nvPr>
            <p:ph type="dt" sz="half" idx="10"/>
          </p:nvPr>
        </p:nvSpPr>
        <p:spPr bwMode="auto"/>
        <p:txBody>
          <a:bodyPr/>
          <a:lstStyle/>
          <a:p>
            <a:pPr>
              <a:defRPr/>
            </a:pPr>
            <a:fld id="{CEB109CC-B2B4-4358-962E-E79F1903DC2C}" type="datetime1">
              <a:rPr lang="en-GB"/>
              <a:t>29/05/2025</a:t>
            </a:fld>
            <a:endParaRPr lang="en-GB"/>
          </a:p>
        </p:txBody>
      </p:sp>
      <p:sp>
        <p:nvSpPr>
          <p:cNvPr id="1048902" name="Footer Placeholder 7"/>
          <p:cNvSpPr>
            <a:spLocks noGrp="1"/>
          </p:cNvSpPr>
          <p:nvPr>
            <p:ph type="ftr" sz="quarter" idx="11"/>
          </p:nvPr>
        </p:nvSpPr>
        <p:spPr bwMode="auto"/>
        <p:txBody>
          <a:bodyPr/>
          <a:lstStyle/>
          <a:p>
            <a:pPr>
              <a:defRPr/>
            </a:pPr>
            <a:endParaRPr lang="en-GB"/>
          </a:p>
        </p:txBody>
      </p:sp>
      <p:sp>
        <p:nvSpPr>
          <p:cNvPr id="1048903" name="Slide Number Placeholder 8"/>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1048860" name="Title 1"/>
          <p:cNvSpPr>
            <a:spLocks noGrp="1"/>
          </p:cNvSpPr>
          <p:nvPr>
            <p:ph type="title"/>
          </p:nvPr>
        </p:nvSpPr>
        <p:spPr bwMode="auto"/>
        <p:txBody>
          <a:bodyPr/>
          <a:lstStyle/>
          <a:p>
            <a:pPr>
              <a:defRPr/>
            </a:pPr>
            <a:r>
              <a:rPr lang="en-US"/>
              <a:t>Click to edit Master title style</a:t>
            </a:r>
            <a:endParaRPr lang="en-GB"/>
          </a:p>
        </p:txBody>
      </p:sp>
      <p:sp>
        <p:nvSpPr>
          <p:cNvPr id="1048861" name="Date Placeholder 2"/>
          <p:cNvSpPr>
            <a:spLocks noGrp="1"/>
          </p:cNvSpPr>
          <p:nvPr>
            <p:ph type="dt" sz="half" idx="10"/>
          </p:nvPr>
        </p:nvSpPr>
        <p:spPr bwMode="auto"/>
        <p:txBody>
          <a:bodyPr/>
          <a:lstStyle/>
          <a:p>
            <a:pPr>
              <a:defRPr/>
            </a:pPr>
            <a:fld id="{BF5B9700-6289-4C10-B9B4-0A0998DC17D9}" type="datetime1">
              <a:rPr lang="en-GB"/>
              <a:t>29/05/2025</a:t>
            </a:fld>
            <a:endParaRPr lang="en-GB"/>
          </a:p>
        </p:txBody>
      </p:sp>
      <p:sp>
        <p:nvSpPr>
          <p:cNvPr id="1048862" name="Footer Placeholder 3"/>
          <p:cNvSpPr>
            <a:spLocks noGrp="1"/>
          </p:cNvSpPr>
          <p:nvPr>
            <p:ph type="ftr" sz="quarter" idx="11"/>
          </p:nvPr>
        </p:nvSpPr>
        <p:spPr bwMode="auto"/>
        <p:txBody>
          <a:bodyPr/>
          <a:lstStyle/>
          <a:p>
            <a:pPr>
              <a:defRPr/>
            </a:pPr>
            <a:endParaRPr lang="en-GB"/>
          </a:p>
        </p:txBody>
      </p:sp>
      <p:sp>
        <p:nvSpPr>
          <p:cNvPr id="1048863" name="Slide Number Placeholder 4"/>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1048631" name="Date Placeholder 1"/>
          <p:cNvSpPr>
            <a:spLocks noGrp="1"/>
          </p:cNvSpPr>
          <p:nvPr>
            <p:ph type="dt" sz="half" idx="10"/>
          </p:nvPr>
        </p:nvSpPr>
        <p:spPr bwMode="auto"/>
        <p:txBody>
          <a:bodyPr/>
          <a:lstStyle/>
          <a:p>
            <a:pPr>
              <a:defRPr/>
            </a:pPr>
            <a:fld id="{05B4FCD6-C059-4908-8446-01FB7777E857}" type="datetime1">
              <a:rPr lang="en-GB"/>
              <a:t>29/05/2025</a:t>
            </a:fld>
            <a:endParaRPr lang="en-GB"/>
          </a:p>
        </p:txBody>
      </p:sp>
      <p:sp>
        <p:nvSpPr>
          <p:cNvPr id="1048632" name="Footer Placeholder 2"/>
          <p:cNvSpPr>
            <a:spLocks noGrp="1"/>
          </p:cNvSpPr>
          <p:nvPr>
            <p:ph type="ftr" sz="quarter" idx="11"/>
          </p:nvPr>
        </p:nvSpPr>
        <p:spPr bwMode="auto"/>
        <p:txBody>
          <a:bodyPr/>
          <a:lstStyle/>
          <a:p>
            <a:pPr>
              <a:defRPr/>
            </a:pPr>
            <a:endParaRPr lang="en-GB"/>
          </a:p>
        </p:txBody>
      </p:sp>
      <p:sp>
        <p:nvSpPr>
          <p:cNvPr id="1048633" name="Slide Number Placeholder 3"/>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1048904"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en-GB"/>
          </a:p>
        </p:txBody>
      </p:sp>
      <p:sp>
        <p:nvSpPr>
          <p:cNvPr id="1048905"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104890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1048907" name="Date Placeholder 4"/>
          <p:cNvSpPr>
            <a:spLocks noGrp="1"/>
          </p:cNvSpPr>
          <p:nvPr>
            <p:ph type="dt" sz="half" idx="10"/>
          </p:nvPr>
        </p:nvSpPr>
        <p:spPr bwMode="auto"/>
        <p:txBody>
          <a:bodyPr/>
          <a:lstStyle/>
          <a:p>
            <a:pPr>
              <a:defRPr/>
            </a:pPr>
            <a:fld id="{8C5969D1-758A-498D-A775-6362054A3FAC}" type="datetime1">
              <a:rPr lang="en-GB"/>
              <a:t>29/05/2025</a:t>
            </a:fld>
            <a:endParaRPr lang="en-GB"/>
          </a:p>
        </p:txBody>
      </p:sp>
      <p:sp>
        <p:nvSpPr>
          <p:cNvPr id="1048908" name="Footer Placeholder 5"/>
          <p:cNvSpPr>
            <a:spLocks noGrp="1"/>
          </p:cNvSpPr>
          <p:nvPr>
            <p:ph type="ftr" sz="quarter" idx="11"/>
          </p:nvPr>
        </p:nvSpPr>
        <p:spPr bwMode="auto"/>
        <p:txBody>
          <a:bodyPr/>
          <a:lstStyle/>
          <a:p>
            <a:pPr>
              <a:defRPr/>
            </a:pPr>
            <a:endParaRPr lang="en-GB"/>
          </a:p>
        </p:txBody>
      </p:sp>
      <p:sp>
        <p:nvSpPr>
          <p:cNvPr id="1048909" name="Slide Number Placeholder 6"/>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1048874"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en-GB"/>
          </a:p>
        </p:txBody>
      </p:sp>
      <p:sp>
        <p:nvSpPr>
          <p:cNvPr id="1048875"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GB"/>
          </a:p>
        </p:txBody>
      </p:sp>
      <p:sp>
        <p:nvSpPr>
          <p:cNvPr id="1048876"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1048877" name="Date Placeholder 4"/>
          <p:cNvSpPr>
            <a:spLocks noGrp="1"/>
          </p:cNvSpPr>
          <p:nvPr>
            <p:ph type="dt" sz="half" idx="10"/>
          </p:nvPr>
        </p:nvSpPr>
        <p:spPr bwMode="auto"/>
        <p:txBody>
          <a:bodyPr/>
          <a:lstStyle/>
          <a:p>
            <a:pPr>
              <a:defRPr/>
            </a:pPr>
            <a:fld id="{169F8069-A929-4910-8F11-06D88AFD3B47}" type="datetime1">
              <a:rPr lang="en-GB"/>
              <a:t>29/05/2025</a:t>
            </a:fld>
            <a:endParaRPr lang="en-GB"/>
          </a:p>
        </p:txBody>
      </p:sp>
      <p:sp>
        <p:nvSpPr>
          <p:cNvPr id="1048878" name="Footer Placeholder 5"/>
          <p:cNvSpPr>
            <a:spLocks noGrp="1"/>
          </p:cNvSpPr>
          <p:nvPr>
            <p:ph type="ftr" sz="quarter" idx="11"/>
          </p:nvPr>
        </p:nvSpPr>
        <p:spPr bwMode="auto"/>
        <p:txBody>
          <a:bodyPr/>
          <a:lstStyle/>
          <a:p>
            <a:pPr>
              <a:defRPr/>
            </a:pPr>
            <a:endParaRPr lang="en-GB"/>
          </a:p>
        </p:txBody>
      </p:sp>
      <p:sp>
        <p:nvSpPr>
          <p:cNvPr id="1048879" name="Slide Number Placeholder 6"/>
          <p:cNvSpPr>
            <a:spLocks noGrp="1"/>
          </p:cNvSpPr>
          <p:nvPr>
            <p:ph type="sldNum" sz="quarter" idx="12"/>
          </p:nvPr>
        </p:nvSpPr>
        <p:spPr bwMode="auto"/>
        <p:txBody>
          <a:bodyPr/>
          <a:lstStyle/>
          <a:p>
            <a:pPr>
              <a:defRPr/>
            </a:pPr>
            <a:fld id="{3AFF8E47-6BAE-4169-AEA0-CC1F071592B8}"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048576"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lang="en-GB"/>
          </a:p>
        </p:txBody>
      </p:sp>
      <p:sp>
        <p:nvSpPr>
          <p:cNvPr id="1048577"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1048578"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83337AE-1BE8-46EC-B08C-03015485D632}" type="datetime1">
              <a:rPr lang="en-GB"/>
              <a:t>29/05/2025</a:t>
            </a:fld>
            <a:endParaRPr lang="en-GB"/>
          </a:p>
        </p:txBody>
      </p:sp>
      <p:sp>
        <p:nvSpPr>
          <p:cNvPr id="1048579"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1048580"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AFF8E47-6BAE-4169-AEA0-CC1F071592B8}" type="slidenum">
              <a:rPr lang="en-GB"/>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048725"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1048726"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048727"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A279374-F54A-4336-A95F-05F98B0CDB81}" type="datetime1">
              <a:rPr lang="en-GB"/>
              <a:t>29/05/2025</a:t>
            </a:fld>
            <a:endParaRPr lang="en-GB"/>
          </a:p>
        </p:txBody>
      </p:sp>
      <p:sp>
        <p:nvSpPr>
          <p:cNvPr id="1048728"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1048729"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AFF8E47-6BAE-4169-AEA0-CC1F071592B8}" type="slidenum">
              <a:rPr lang="en-GB"/>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sldNum="0" hdr="0" ft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hyperlink" Target="mailto:lee@brandyou.ie" TargetMode="External"/><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bwMode="auto">
        <a:xfrm>
          <a:off x="0" y="0"/>
          <a:ext cx="0" cy="0"/>
          <a:chOff x="0" y="0"/>
          <a:chExt cx="0" cy="0"/>
        </a:xfrm>
      </p:grpSpPr>
      <p:sp>
        <p:nvSpPr>
          <p:cNvPr id="1048586" name="Rectangle 7"/>
          <p:cNvSpPr/>
          <p:nvPr/>
        </p:nvSpPr>
        <p:spPr bwMode="auto">
          <a:xfrm rot="16199998">
            <a:off x="303076" y="-303077"/>
            <a:ext cx="6858001" cy="7464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sp>
        <p:nvSpPr>
          <p:cNvPr id="1048587" name="Rectangle 8"/>
          <p:cNvSpPr/>
          <p:nvPr/>
        </p:nvSpPr>
        <p:spPr bwMode="auto">
          <a:xfrm rot="5400000">
            <a:off x="1826567" y="-339079"/>
            <a:ext cx="6858001" cy="7536159"/>
          </a:xfrm>
          <a:prstGeom prst="rect">
            <a:avLst/>
          </a:prstGeom>
          <a:gradFill>
            <a:gsLst>
              <a:gs pos="33000">
                <a:schemeClr val="tx1"/>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pic>
        <p:nvPicPr>
          <p:cNvPr id="2097152" name="Picture 3"/>
          <p:cNvPicPr>
            <a:picLocks noChangeAspect="1"/>
          </p:cNvPicPr>
          <p:nvPr/>
        </p:nvPicPr>
        <p:blipFill>
          <a:blip r:embed="rId3"/>
          <a:stretch/>
        </p:blipFill>
        <p:spPr bwMode="auto">
          <a:xfrm>
            <a:off x="4929402" y="836712"/>
            <a:ext cx="6628998" cy="937894"/>
          </a:xfrm>
          <a:prstGeom prst="rect">
            <a:avLst/>
          </a:prstGeom>
        </p:spPr>
      </p:pic>
      <p:pic>
        <p:nvPicPr>
          <p:cNvPr id="2097153" name="Picture 4" descr="A picture containing graphics, screenshot, graphic design, design  Description automatically generated"/>
          <p:cNvPicPr>
            <a:picLocks noChangeAspect="1"/>
          </p:cNvPicPr>
          <p:nvPr/>
        </p:nvPicPr>
        <p:blipFill>
          <a:blip r:embed="rId4"/>
          <a:stretch/>
        </p:blipFill>
        <p:spPr bwMode="auto">
          <a:xfrm>
            <a:off x="0" y="1124744"/>
            <a:ext cx="5703328" cy="57033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97152"/>
                                        </p:tgtEl>
                                        <p:attrNameLst>
                                          <p:attrName>style.visibility</p:attrName>
                                        </p:attrNameLst>
                                      </p:cBhvr>
                                      <p:to>
                                        <p:strVal val="visible"/>
                                      </p:to>
                                    </p:set>
                                    <p:animEffect transition="in" filter="fade">
                                      <p:cBhvr>
                                        <p:cTn id="7" dur="1000"/>
                                        <p:tgtEl>
                                          <p:spTgt spid="2097152"/>
                                        </p:tgtEl>
                                      </p:cBhvr>
                                    </p:animEffect>
                                    <p:anim calcmode="lin" valueType="num">
                                      <p:cBhvr>
                                        <p:cTn id="8" dur="1000" fill="hold"/>
                                        <p:tgtEl>
                                          <p:spTgt spid="2097152"/>
                                        </p:tgtEl>
                                        <p:attrNameLst>
                                          <p:attrName>ppt_x</p:attrName>
                                        </p:attrNameLst>
                                      </p:cBhvr>
                                      <p:tavLst>
                                        <p:tav tm="0">
                                          <p:val>
                                            <p:strVal val="#ppt_x"/>
                                          </p:val>
                                        </p:tav>
                                        <p:tav tm="100000">
                                          <p:val>
                                            <p:strVal val="#ppt_x"/>
                                          </p:val>
                                        </p:tav>
                                      </p:tavLst>
                                    </p:anim>
                                    <p:anim calcmode="lin" valueType="num">
                                      <p:cBhvr>
                                        <p:cTn id="9" dur="1000" fill="hold"/>
                                        <p:tgtEl>
                                          <p:spTgt spid="20971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097153"/>
                                        </p:tgtEl>
                                        <p:attrNameLst>
                                          <p:attrName>style.visibility</p:attrName>
                                        </p:attrNameLst>
                                      </p:cBhvr>
                                      <p:to>
                                        <p:strVal val="visible"/>
                                      </p:to>
                                    </p:set>
                                    <p:anim calcmode="lin" valueType="num">
                                      <p:cBhvr additive="base">
                                        <p:cTn id="12" dur="1500" fill="hold"/>
                                        <p:tgtEl>
                                          <p:spTgt spid="2097153"/>
                                        </p:tgtEl>
                                        <p:attrNameLst>
                                          <p:attrName>ppt_x</p:attrName>
                                        </p:attrNameLst>
                                      </p:cBhvr>
                                      <p:tavLst>
                                        <p:tav tm="0">
                                          <p:val>
                                            <p:strVal val="0-#ppt_w/2"/>
                                          </p:val>
                                        </p:tav>
                                        <p:tav tm="100000">
                                          <p:val>
                                            <p:strVal val="#ppt_x"/>
                                          </p:val>
                                        </p:tav>
                                      </p:tavLst>
                                    </p:anim>
                                    <p:anim calcmode="lin" valueType="num">
                                      <p:cBhvr additive="base">
                                        <p:cTn id="13" dur="1500" fill="hold"/>
                                        <p:tgtEl>
                                          <p:spTgt spid="2097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63" name="Group 8"/>
          <p:cNvGrpSpPr/>
          <p:nvPr/>
        </p:nvGrpSpPr>
        <p:grpSpPr bwMode="auto">
          <a:xfrm>
            <a:off x="9719310" y="4313555"/>
            <a:ext cx="2185670" cy="2185670"/>
            <a:chOff x="15758" y="7358"/>
            <a:chExt cx="3442" cy="3442"/>
          </a:xfrm>
        </p:grpSpPr>
        <p:sp>
          <p:nvSpPr>
            <p:cNvPr id="1048649"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50"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651" name="TextBox 3"/>
          <p:cNvSpPr txBox="1"/>
          <p:nvPr/>
        </p:nvSpPr>
        <p:spPr bwMode="auto">
          <a:xfrm>
            <a:off x="1044825" y="721210"/>
            <a:ext cx="6099142" cy="46166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en-GB" sz="2400" b="1" u="sng">
                <a:solidFill>
                  <a:srgbClr val="E62E40"/>
                </a:solidFill>
                <a:latin typeface="Avenir LT Std 65 Medium"/>
                <a:cs typeface="Arial"/>
              </a:rPr>
              <a:t>Our Commitment</a:t>
            </a:r>
            <a:endParaRPr/>
          </a:p>
        </p:txBody>
      </p:sp>
      <p:sp>
        <p:nvSpPr>
          <p:cNvPr id="1048652" name="TextBox 14"/>
          <p:cNvSpPr txBox="1"/>
          <p:nvPr/>
        </p:nvSpPr>
        <p:spPr bwMode="auto">
          <a:xfrm>
            <a:off x="1044825" y="1243809"/>
            <a:ext cx="7677262" cy="1513235"/>
          </a:xfrm>
          <a:prstGeom prst="rect">
            <a:avLst/>
          </a:prstGeom>
          <a:noFill/>
        </p:spPr>
        <p:txBody>
          <a:bodyPr wrap="square">
            <a:spAutoFit/>
          </a:bodyPr>
          <a:lstStyle/>
          <a:p>
            <a:pPr algn="just">
              <a:spcAft>
                <a:spcPts val="1000"/>
              </a:spcAft>
              <a:defRPr/>
            </a:pPr>
            <a:r>
              <a:rPr lang="en-IN" sz="1400">
                <a:solidFill>
                  <a:srgbClr val="000000"/>
                </a:solidFill>
              </a:rPr>
              <a:t>This remarkable journey with Treacy’s Carpets and Furniture underscores the transformative potential of a well-executed marketing strategy. At BrandYou Digital Marketing Agency, we are dedicated to empowering brands to achieve their full potential, leveraging innovative solutions and a deep understanding of market dynamics.</a:t>
            </a:r>
            <a:endParaRPr lang="en-IN" sz="1400"/>
          </a:p>
          <a:p>
            <a:pPr algn="just">
              <a:spcAft>
                <a:spcPts val="1000"/>
              </a:spcAft>
              <a:defRPr/>
            </a:pPr>
            <a:r>
              <a:rPr lang="en-IN" sz="1400">
                <a:solidFill>
                  <a:srgbClr val="000000"/>
                </a:solidFill>
              </a:rPr>
              <a:t>If your brand is ready to embark on a transformative journey, let’s work together to achieve unparalleled growth and success.</a:t>
            </a:r>
            <a:endParaRPr lang="en-IN" sz="1400"/>
          </a:p>
        </p:txBody>
      </p:sp>
      <p:sp>
        <p:nvSpPr>
          <p:cNvPr id="1048653" name="TextBox 15"/>
          <p:cNvSpPr txBox="1"/>
          <p:nvPr/>
        </p:nvSpPr>
        <p:spPr bwMode="auto">
          <a:xfrm>
            <a:off x="7981939" y="4887090"/>
            <a:ext cx="3654204" cy="1518364"/>
          </a:xfrm>
          <a:prstGeom prst="rect">
            <a:avLst/>
          </a:prstGeom>
          <a:noFill/>
        </p:spPr>
        <p:txBody>
          <a:bodyPr wrap="square">
            <a:spAutoFit/>
          </a:bodyPr>
          <a:lstStyle/>
          <a:p>
            <a:pPr algn="r">
              <a:spcAft>
                <a:spcPts val="800"/>
              </a:spcAft>
              <a:defRPr/>
            </a:pPr>
            <a:r>
              <a:rPr lang="en-IN" sz="1400">
                <a:solidFill>
                  <a:schemeClr val="bg1"/>
                </a:solidFill>
                <a:latin typeface="Aptos"/>
              </a:rPr>
              <a:t>This remarkable transformation is a testament to our dedication and expertise. Partnering with us opens doors to similar transformative journeys for brands seeking to thrive in today’s dynamic market landscape.</a:t>
            </a:r>
            <a:endParaRPr/>
          </a:p>
          <a:p>
            <a:pPr marL="0" marR="0" lvl="0" indent="0" algn="r" defTabSz="914400">
              <a:lnSpc>
                <a:spcPct val="100000"/>
              </a:lnSpc>
              <a:spcBef>
                <a:spcPts val="0"/>
              </a:spcBef>
              <a:spcAft>
                <a:spcPts val="0"/>
              </a:spcAft>
              <a:buClrTx/>
              <a:buSzTx/>
              <a:buFontTx/>
              <a:buNone/>
              <a:defRPr/>
            </a:pPr>
            <a:endParaRPr lang="en-GB" sz="1600" b="1">
              <a:solidFill>
                <a:schemeClr val="bg1"/>
              </a:solidFill>
              <a:latin typeface="Avenir LT Std 65 Medium"/>
              <a:cs typeface="Arial"/>
            </a:endParaRPr>
          </a:p>
        </p:txBody>
      </p:sp>
      <p:pic>
        <p:nvPicPr>
          <p:cNvPr id="2097163" name="Picture 5"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pic>
        <p:nvPicPr>
          <p:cNvPr id="9" name="Picture 8"/>
          <p:cNvPicPr>
            <a:picLocks noChangeAspect="1"/>
          </p:cNvPicPr>
          <p:nvPr/>
        </p:nvPicPr>
        <p:blipFill>
          <a:blip r:embed="rId4"/>
          <a:stretch/>
        </p:blipFill>
        <p:spPr bwMode="auto">
          <a:xfrm>
            <a:off x="16247" y="-459432"/>
            <a:ext cx="4867209" cy="5709783"/>
          </a:xfrm>
          <a:prstGeom prst="rect">
            <a:avLst/>
          </a:prstGeom>
        </p:spPr>
      </p:pic>
      <p:pic>
        <p:nvPicPr>
          <p:cNvPr id="3" name="Picture 2"/>
          <p:cNvPicPr>
            <a:picLocks noChangeAspect="1"/>
          </p:cNvPicPr>
          <p:nvPr/>
        </p:nvPicPr>
        <p:blipFill>
          <a:blip r:embed="rId5"/>
          <a:stretch/>
        </p:blipFill>
        <p:spPr bwMode="auto">
          <a:xfrm>
            <a:off x="10648729" y="-270523"/>
            <a:ext cx="1394092" cy="13951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63"/>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746970968" name="Picture 6"/>
          <p:cNvPicPr>
            <a:picLocks noChangeAspect="1"/>
          </p:cNvPicPr>
          <p:nvPr/>
        </p:nvPicPr>
        <p:blipFill>
          <a:blip r:embed="rId3"/>
          <a:srcRect l="8644" r="10417"/>
          <a:stretch/>
        </p:blipFill>
        <p:spPr bwMode="auto">
          <a:xfrm>
            <a:off x="1055439" y="0"/>
            <a:ext cx="9865095" cy="6858000"/>
          </a:xfrm>
          <a:prstGeom prst="rect">
            <a:avLst/>
          </a:prstGeom>
        </p:spPr>
      </p:pic>
      <p:pic>
        <p:nvPicPr>
          <p:cNvPr id="857698383" name="Picture 1" descr="C:\Users\kim.tsok-nwok\Downloads\brand you creative group logos\BY Group logo\Brand You Creative Group Logo.pngBrand You Creative Group Logo"/>
          <p:cNvPicPr>
            <a:picLocks noChangeAspect="1"/>
          </p:cNvPicPr>
          <p:nvPr/>
        </p:nvPicPr>
        <p:blipFill>
          <a:blip r:embed="rId4"/>
          <a:srcRect l="90992" r="-1798" b="29930"/>
          <a:stretch/>
        </p:blipFill>
        <p:spPr bwMode="auto">
          <a:xfrm>
            <a:off x="177557" y="281790"/>
            <a:ext cx="932179" cy="878839"/>
          </a:xfrm>
          <a:prstGeom prst="rect">
            <a:avLst/>
          </a:prstGeom>
        </p:spPr>
      </p:pic>
      <p:grpSp>
        <p:nvGrpSpPr>
          <p:cNvPr id="1180290191" name="Group 3"/>
          <p:cNvGrpSpPr/>
          <p:nvPr/>
        </p:nvGrpSpPr>
        <p:grpSpPr bwMode="auto">
          <a:xfrm>
            <a:off x="9719309" y="4313554"/>
            <a:ext cx="2185669" cy="2185669"/>
            <a:chOff x="15757" y="7357"/>
            <a:chExt cx="3441" cy="3441"/>
          </a:xfrm>
        </p:grpSpPr>
        <p:sp>
          <p:nvSpPr>
            <p:cNvPr id="526157427" name="Rectangles 19"/>
            <p:cNvSpPr/>
            <p:nvPr/>
          </p:nvSpPr>
          <p:spPr bwMode="auto">
            <a:xfrm rot="5399977">
              <a:off x="17323" y="8923"/>
              <a:ext cx="3441" cy="310"/>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438014998" name="Rectangles 20"/>
            <p:cNvSpPr/>
            <p:nvPr/>
          </p:nvSpPr>
          <p:spPr bwMode="auto">
            <a:xfrm>
              <a:off x="15757" y="10488"/>
              <a:ext cx="3441" cy="310"/>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pic>
        <p:nvPicPr>
          <p:cNvPr id="2" name="Picture 6"/>
          <p:cNvPicPr>
            <a:picLocks noChangeAspect="1"/>
          </p:cNvPicPr>
          <p:nvPr/>
        </p:nvPicPr>
        <p:blipFill>
          <a:blip r:embed="rId3"/>
          <a:srcRect l="20464" t="13251" r="59449" b="14299"/>
          <a:stretch/>
        </p:blipFill>
        <p:spPr bwMode="auto">
          <a:xfrm>
            <a:off x="2286157" y="548680"/>
            <a:ext cx="2729723" cy="5753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99999" fill="hold"/>
                                        <p:tgtEl>
                                          <p:spTgt spid="857698383"/>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Rectangle 3"/>
          <p:cNvSpPr/>
          <p:nvPr/>
        </p:nvSpPr>
        <p:spPr bwMode="auto">
          <a:xfrm>
            <a:off x="8577814" y="0"/>
            <a:ext cx="3614186"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defRPr/>
            </a:pPr>
            <a:endParaRPr lang="en-IN"/>
          </a:p>
        </p:txBody>
      </p:sp>
      <p:sp>
        <p:nvSpPr>
          <p:cNvPr id="1048612" name="Rectangle 8"/>
          <p:cNvSpPr/>
          <p:nvPr/>
        </p:nvSpPr>
        <p:spPr bwMode="auto">
          <a:xfrm>
            <a:off x="0" y="-1"/>
            <a:ext cx="8400256" cy="6858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sp>
        <p:nvSpPr>
          <p:cNvPr id="1048613" name="Rectangle 7"/>
          <p:cNvSpPr/>
          <p:nvPr/>
        </p:nvSpPr>
        <p:spPr bwMode="auto">
          <a:xfrm rot="5400000">
            <a:off x="1601479" y="-339080"/>
            <a:ext cx="6858001" cy="7536159"/>
          </a:xfrm>
          <a:prstGeom prst="rect">
            <a:avLst/>
          </a:prstGeom>
          <a:gradFill>
            <a:gsLst>
              <a:gs pos="33000">
                <a:schemeClr val="tx1"/>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grpSp>
        <p:nvGrpSpPr>
          <p:cNvPr id="52" name="Group 12"/>
          <p:cNvGrpSpPr/>
          <p:nvPr/>
        </p:nvGrpSpPr>
        <p:grpSpPr bwMode="auto">
          <a:xfrm>
            <a:off x="9719310" y="4313555"/>
            <a:ext cx="2185670" cy="2185670"/>
            <a:chOff x="15758" y="7358"/>
            <a:chExt cx="3442" cy="3442"/>
          </a:xfrm>
        </p:grpSpPr>
        <p:sp>
          <p:nvSpPr>
            <p:cNvPr id="1048614"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15"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pic>
        <p:nvPicPr>
          <p:cNvPr id="2097158" name="Picture 16"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sp>
        <p:nvSpPr>
          <p:cNvPr id="1048620" name="Rectangle 19"/>
          <p:cNvSpPr>
            <a:spLocks noChangeArrowheads="1"/>
          </p:cNvSpPr>
          <p:nvPr/>
        </p:nvSpPr>
        <p:spPr bwMode="auto">
          <a:xfrm>
            <a:off x="2416110" y="2708920"/>
            <a:ext cx="7837075" cy="1107996"/>
          </a:xfrm>
          <a:prstGeom prst="rect">
            <a:avLst/>
          </a:prstGeom>
          <a:noFill/>
          <a:ln>
            <a:noFill/>
          </a:ln>
          <a:effectLst/>
        </p:spPr>
        <p:txBody>
          <a:bodyPr vert="horz" wrap="square" lIns="91440" tIns="45720" rIns="91440" bIns="45720" numCol="1" anchor="t" anchorCtr="0" compatLnSpc="1">
            <a:prstTxWarp prst="textNoShape">
              <a:avLst/>
            </a:prstTxWarp>
            <a:spAutoFit/>
          </a:bodyPr>
          <a:lstStyle/>
          <a:p>
            <a:pPr lvl="0" algn="ctr">
              <a:defRPr/>
            </a:pPr>
            <a:r>
              <a:rPr lang="en-IN" sz="6600" b="1">
                <a:solidFill>
                  <a:srgbClr val="E62E40"/>
                </a:solidFill>
              </a:rPr>
              <a:t>Doyle </a:t>
            </a:r>
            <a:r>
              <a:rPr lang="en-IN" sz="6600" b="1">
                <a:solidFill>
                  <a:schemeClr val="bg1"/>
                </a:solidFill>
              </a:rPr>
              <a:t>Concrete</a:t>
            </a:r>
            <a:r>
              <a:rPr lang="en-IN" sz="6600" b="1">
                <a:solidFill>
                  <a:srgbClr val="E62E40"/>
                </a:solidFill>
              </a:rPr>
              <a:t> </a:t>
            </a:r>
            <a:endParaRPr>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58"/>
                                        </p:tgtEl>
                                        <p:attrNameLst>
                                          <p:attrName>ppt_x</p:attrName>
                                          <p:attrName>ppt_y</p:attrName>
                                        </p:attrNameLst>
                                      </p:cBhvr>
                                      <p:rCtr x="-9206" y="-231"/>
                                    </p:animMotion>
                                  </p:childTnLst>
                                </p:cTn>
                              </p:par>
                              <p:par>
                                <p:cTn id="7" presetID="47" presetClass="entr" presetSubtype="0" fill="hold" nodeType="withEffect">
                                  <p:stCondLst>
                                    <p:cond delay="0"/>
                                  </p:stCondLst>
                                  <p:childTnLst>
                                    <p:set>
                                      <p:cBhvr>
                                        <p:cTn id="8" dur="1" fill="hold">
                                          <p:stCondLst>
                                            <p:cond delay="0"/>
                                          </p:stCondLst>
                                        </p:cTn>
                                        <p:tgtEl>
                                          <p:spTgt spid="1048620"/>
                                        </p:tgtEl>
                                        <p:attrNameLst>
                                          <p:attrName>style.visibility</p:attrName>
                                        </p:attrNameLst>
                                      </p:cBhvr>
                                      <p:to>
                                        <p:strVal val="visible"/>
                                      </p:to>
                                    </p:set>
                                    <p:animEffect transition="in" filter="fade">
                                      <p:cBhvr>
                                        <p:cTn id="9" dur="1000"/>
                                        <p:tgtEl>
                                          <p:spTgt spid="1048620"/>
                                        </p:tgtEl>
                                      </p:cBhvr>
                                    </p:animEffect>
                                    <p:anim calcmode="lin" valueType="num">
                                      <p:cBhvr>
                                        <p:cTn id="10" dur="1000" fill="hold"/>
                                        <p:tgtEl>
                                          <p:spTgt spid="1048620"/>
                                        </p:tgtEl>
                                        <p:attrNameLst>
                                          <p:attrName>ppt_x</p:attrName>
                                        </p:attrNameLst>
                                      </p:cBhvr>
                                      <p:tavLst>
                                        <p:tav tm="0">
                                          <p:val>
                                            <p:strVal val="#ppt_x"/>
                                          </p:val>
                                        </p:tav>
                                        <p:tav tm="100000">
                                          <p:val>
                                            <p:strVal val="#ppt_x"/>
                                          </p:val>
                                        </p:tav>
                                      </p:tavLst>
                                    </p:anim>
                                    <p:anim calcmode="lin" valueType="num">
                                      <p:cBhvr>
                                        <p:cTn id="11" dur="1000" fill="hold"/>
                                        <p:tgtEl>
                                          <p:spTgt spid="10486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48656" name="TextBox 4"/>
          <p:cNvSpPr txBox="1"/>
          <p:nvPr/>
        </p:nvSpPr>
        <p:spPr bwMode="auto">
          <a:xfrm>
            <a:off x="908685" y="479323"/>
            <a:ext cx="4975620" cy="954107"/>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en-IN" sz="2800" b="1">
                <a:solidFill>
                  <a:srgbClr val="E62E40"/>
                </a:solidFill>
              </a:rPr>
              <a:t>Doyle Concrete </a:t>
            </a:r>
            <a:r>
              <a:rPr lang="en-IN" sz="2800" b="1">
                <a:solidFill>
                  <a:srgbClr val="000000"/>
                </a:solidFill>
              </a:rPr>
              <a:t>- Building a Solid Foundation for Growth</a:t>
            </a:r>
            <a:endParaRPr lang="en-GB" sz="2800" b="1">
              <a:solidFill>
                <a:srgbClr val="E62E40"/>
              </a:solidFill>
              <a:cs typeface="Arial"/>
            </a:endParaRPr>
          </a:p>
        </p:txBody>
      </p:sp>
      <p:sp>
        <p:nvSpPr>
          <p:cNvPr id="1048657" name="TextBox 5"/>
          <p:cNvSpPr txBox="1"/>
          <p:nvPr/>
        </p:nvSpPr>
        <p:spPr bwMode="auto">
          <a:xfrm>
            <a:off x="908685" y="1692737"/>
            <a:ext cx="4975620" cy="4042132"/>
          </a:xfrm>
          <a:prstGeom prst="rect">
            <a:avLst/>
          </a:prstGeom>
          <a:noFill/>
        </p:spPr>
        <p:txBody>
          <a:bodyPr wrap="square">
            <a:spAutoFit/>
          </a:bodyPr>
          <a:lstStyle/>
          <a:p>
            <a:pPr algn="just">
              <a:spcAft>
                <a:spcPts val="1000"/>
              </a:spcAft>
              <a:defRPr/>
            </a:pPr>
            <a:r>
              <a:rPr lang="en-IN" sz="1400">
                <a:solidFill>
                  <a:srgbClr val="000000"/>
                </a:solidFill>
              </a:rPr>
              <a:t>Doyle Concrete started as a company specializing in constructing farm buildings, playing a pivotal role in supporting the agriculture industry. Over time, they expanded their operations and established themselves as one of Ireland’s top suppliers of Ready-mix Concrete and Easy Flow Concrete Mix, essential materials for farm construction and beyond. Whether for large-scale agricultural projects or residential construction, Doyle Concrete has built a reputation for delivering top-quality products and services.</a:t>
            </a:r>
            <a:endParaRPr lang="en-IN" sz="1400"/>
          </a:p>
          <a:p>
            <a:pPr algn="just">
              <a:spcAft>
                <a:spcPts val="1000"/>
              </a:spcAft>
              <a:defRPr/>
            </a:pPr>
            <a:r>
              <a:rPr lang="en-IN" sz="1400">
                <a:solidFill>
                  <a:srgbClr val="000000"/>
                </a:solidFill>
              </a:rPr>
              <a:t>However, as the construction industry evolved, Doyle Concrete faced new challenges: the need to communicate their expertise, showcase their brand’s reliability, and effectively reach both B2B and B2C customers in an increasingly digital world. That is where </a:t>
            </a:r>
            <a:r>
              <a:rPr lang="en-IN" sz="1400" b="1">
                <a:solidFill>
                  <a:srgbClr val="000000"/>
                </a:solidFill>
              </a:rPr>
              <a:t>BrandYou Digital Marketing Agency</a:t>
            </a:r>
            <a:r>
              <a:rPr lang="en-IN" sz="1400">
                <a:solidFill>
                  <a:srgbClr val="000000"/>
                </a:solidFill>
              </a:rPr>
              <a:t> stepped in, transforming Doyle Concrete’s brand presence and digital footprint.</a:t>
            </a:r>
            <a:endParaRPr lang="en-IN" sz="1400"/>
          </a:p>
          <a:p>
            <a:pPr marL="0" marR="0" lvl="0" indent="0" algn="l" defTabSz="914400">
              <a:lnSpc>
                <a:spcPct val="100000"/>
              </a:lnSpc>
              <a:spcBef>
                <a:spcPts val="0"/>
              </a:spcBef>
              <a:spcAft>
                <a:spcPts val="0"/>
              </a:spcAft>
              <a:buClrTx/>
              <a:buSzTx/>
              <a:buFontTx/>
              <a:buNone/>
              <a:defRPr/>
            </a:pPr>
            <a:endParaRPr lang="en-GB" sz="1600" b="1">
              <a:solidFill>
                <a:schemeClr val="bg1"/>
              </a:solidFill>
              <a:latin typeface="Avenir LT Std 65 Medium"/>
              <a:cs typeface="Arial"/>
            </a:endParaRPr>
          </a:p>
        </p:txBody>
      </p:sp>
      <p:grpSp>
        <p:nvGrpSpPr>
          <p:cNvPr id="67" name="Group 8"/>
          <p:cNvGrpSpPr/>
          <p:nvPr/>
        </p:nvGrpSpPr>
        <p:grpSpPr bwMode="auto">
          <a:xfrm>
            <a:off x="9719310" y="4313555"/>
            <a:ext cx="2185670" cy="2185670"/>
            <a:chOff x="15758" y="7358"/>
            <a:chExt cx="3442" cy="3442"/>
          </a:xfrm>
        </p:grpSpPr>
        <p:sp>
          <p:nvSpPr>
            <p:cNvPr id="1048658"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59"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660" name="TextBox 37"/>
          <p:cNvSpPr txBox="1"/>
          <p:nvPr/>
        </p:nvSpPr>
        <p:spPr bwMode="auto">
          <a:xfrm>
            <a:off x="6274947" y="1185906"/>
            <a:ext cx="5432864" cy="369332"/>
          </a:xfrm>
          <a:prstGeom prst="rect">
            <a:avLst/>
          </a:prstGeom>
          <a:noFill/>
        </p:spPr>
        <p:txBody>
          <a:bodyPr wrap="square" rtlCol="0">
            <a:spAutoFit/>
          </a:bodyPr>
          <a:lstStyle/>
          <a:p>
            <a:pPr>
              <a:defRPr/>
            </a:pPr>
            <a:r>
              <a:rPr lang="en-IN" sz="1800" b="1">
                <a:solidFill>
                  <a:srgbClr val="E62E40"/>
                </a:solidFill>
                <a:latin typeface="Calibri"/>
              </a:rPr>
              <a:t>Statement of the problem</a:t>
            </a:r>
            <a:r>
              <a:rPr lang="en-IN">
                <a:solidFill>
                  <a:srgbClr val="E62E40"/>
                </a:solidFill>
                <a:latin typeface="Aptos Display"/>
              </a:rPr>
              <a:t>………………………</a:t>
            </a:r>
            <a:endParaRPr/>
          </a:p>
        </p:txBody>
      </p:sp>
      <p:sp>
        <p:nvSpPr>
          <p:cNvPr id="1048661" name="TextBox 39"/>
          <p:cNvSpPr txBox="1"/>
          <p:nvPr/>
        </p:nvSpPr>
        <p:spPr bwMode="auto">
          <a:xfrm>
            <a:off x="6274629" y="1515007"/>
            <a:ext cx="5260085" cy="4780639"/>
          </a:xfrm>
          <a:prstGeom prst="rect">
            <a:avLst/>
          </a:prstGeom>
          <a:noFill/>
        </p:spPr>
        <p:txBody>
          <a:bodyPr wrap="square">
            <a:spAutoFit/>
          </a:bodyPr>
          <a:lstStyle/>
          <a:p>
            <a:pPr algn="just">
              <a:spcAft>
                <a:spcPts val="1000"/>
              </a:spcAft>
              <a:defRPr/>
            </a:pPr>
            <a:r>
              <a:rPr lang="en-IN" sz="1400">
                <a:solidFill>
                  <a:srgbClr val="000000"/>
                </a:solidFill>
              </a:rPr>
              <a:t>Despite Doyle Concrete’s longstanding industry presence, they were struggling to convey their brand’s full potential in a rapidly changing market. The company faced several key challenges:</a:t>
            </a:r>
            <a:endParaRPr lang="en-IN" sz="1400"/>
          </a:p>
          <a:p>
            <a:pPr marL="507365" indent="-285750" algn="just">
              <a:spcAft>
                <a:spcPts val="1000"/>
              </a:spcAft>
              <a:buFont typeface="Arial"/>
              <a:buChar char="•"/>
              <a:defRPr/>
            </a:pPr>
            <a:r>
              <a:rPr lang="en-IN" sz="1400" b="1">
                <a:solidFill>
                  <a:srgbClr val="000000"/>
                </a:solidFill>
              </a:rPr>
              <a:t>Outdated Brand Identity:</a:t>
            </a:r>
            <a:r>
              <a:rPr lang="en-IN" sz="1400">
                <a:solidFill>
                  <a:srgbClr val="000000"/>
                </a:solidFill>
              </a:rPr>
              <a:t> Doyle Concrete’s visual identity lacked the modern appeal needed to stand out in a competitive industry.</a:t>
            </a:r>
            <a:endParaRPr lang="en-IN" sz="1400"/>
          </a:p>
          <a:p>
            <a:pPr marL="507365" indent="-285750" algn="just">
              <a:spcAft>
                <a:spcPts val="1000"/>
              </a:spcAft>
              <a:buFont typeface="Arial"/>
              <a:buChar char="•"/>
              <a:defRPr/>
            </a:pPr>
            <a:r>
              <a:rPr lang="en-IN" sz="1400" b="1">
                <a:solidFill>
                  <a:srgbClr val="000000"/>
                </a:solidFill>
              </a:rPr>
              <a:t>Limited Digital Presence:</a:t>
            </a:r>
            <a:r>
              <a:rPr lang="en-IN" sz="1400">
                <a:solidFill>
                  <a:srgbClr val="000000"/>
                </a:solidFill>
              </a:rPr>
              <a:t> Their website and online communication were not optimized for user engagement or showcasing their full range of services and expertise.</a:t>
            </a:r>
            <a:endParaRPr lang="en-IN" sz="1400"/>
          </a:p>
          <a:p>
            <a:pPr marL="507365" indent="-285750" algn="just">
              <a:spcAft>
                <a:spcPts val="1000"/>
              </a:spcAft>
              <a:buFont typeface="Arial"/>
              <a:buChar char="•"/>
              <a:defRPr/>
            </a:pPr>
            <a:r>
              <a:rPr lang="en-IN" sz="1400" b="1">
                <a:solidFill>
                  <a:srgbClr val="000000"/>
                </a:solidFill>
              </a:rPr>
              <a:t>Inconsistent Brand Messaging:</a:t>
            </a:r>
            <a:r>
              <a:rPr lang="en-IN" sz="1400">
                <a:solidFill>
                  <a:srgbClr val="000000"/>
                </a:solidFill>
              </a:rPr>
              <a:t> Their brand did not consistently communicate their core strengths: expertise, reliability, and commitment to quality.</a:t>
            </a:r>
            <a:endParaRPr lang="en-IN" sz="1400"/>
          </a:p>
          <a:p>
            <a:pPr marL="507365" indent="-285750" algn="just">
              <a:spcAft>
                <a:spcPts val="1000"/>
              </a:spcAft>
              <a:buFont typeface="Arial"/>
              <a:buChar char="•"/>
              <a:defRPr/>
            </a:pPr>
            <a:r>
              <a:rPr lang="en-IN" sz="1400" b="1">
                <a:solidFill>
                  <a:srgbClr val="000000"/>
                </a:solidFill>
              </a:rPr>
              <a:t>Tight Deadline:</a:t>
            </a:r>
            <a:r>
              <a:rPr lang="en-IN" sz="1400">
                <a:solidFill>
                  <a:srgbClr val="000000"/>
                </a:solidFill>
              </a:rPr>
              <a:t> Doyle Concrete needed to undergo a complete rebranding—including a new visual identity, website, and digital strategy—within just a few weeks to stay ahead of their competition.</a:t>
            </a:r>
            <a:endParaRPr lang="en-IN" sz="1400"/>
          </a:p>
          <a:p>
            <a:pPr algn="just">
              <a:spcAft>
                <a:spcPts val="1000"/>
              </a:spcAft>
              <a:defRPr/>
            </a:pPr>
            <a:r>
              <a:rPr lang="en-IN" sz="1400">
                <a:solidFill>
                  <a:srgbClr val="000000"/>
                </a:solidFill>
              </a:rPr>
              <a:t>The stakes were high. Doyle Concrete had the potential to solidify its leadership position, but they needed a cohesive and impactful digital presence to tell their story and connect with their audience.</a:t>
            </a:r>
            <a:endParaRPr lang="en-IN" sz="1400"/>
          </a:p>
        </p:txBody>
      </p:sp>
      <p:pic>
        <p:nvPicPr>
          <p:cNvPr id="2097166" name="Picture 17"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sp>
        <p:nvSpPr>
          <p:cNvPr id="10" name="TextBox 37"/>
          <p:cNvSpPr txBox="1"/>
          <p:nvPr/>
        </p:nvSpPr>
        <p:spPr bwMode="auto">
          <a:xfrm>
            <a:off x="908685" y="1378418"/>
            <a:ext cx="5432864" cy="369332"/>
          </a:xfrm>
          <a:prstGeom prst="rect">
            <a:avLst/>
          </a:prstGeom>
          <a:noFill/>
        </p:spPr>
        <p:txBody>
          <a:bodyPr wrap="square" rtlCol="0">
            <a:spAutoFit/>
          </a:bodyPr>
          <a:lstStyle/>
          <a:p>
            <a:pPr>
              <a:defRPr/>
            </a:pPr>
            <a:r>
              <a:rPr lang="en-IN" sz="1800" b="1">
                <a:solidFill>
                  <a:srgbClr val="E62E40"/>
                </a:solidFill>
                <a:latin typeface="Calibri"/>
              </a:rPr>
              <a:t>About the Client </a:t>
            </a:r>
            <a:endParaRPr lang="en-IN">
              <a:solidFill>
                <a:srgbClr val="E62E40"/>
              </a:solidFill>
              <a:latin typeface="Aptos Display"/>
            </a:endParaRPr>
          </a:p>
        </p:txBody>
      </p:sp>
      <p:pic>
        <p:nvPicPr>
          <p:cNvPr id="12" name="Picture 11"/>
          <p:cNvPicPr>
            <a:picLocks noChangeAspect="1"/>
          </p:cNvPicPr>
          <p:nvPr/>
        </p:nvPicPr>
        <p:blipFill>
          <a:blip r:embed="rId4"/>
          <a:srcRect l="18038" t="14179" r="11087" b="59572"/>
          <a:stretch/>
        </p:blipFill>
        <p:spPr bwMode="auto">
          <a:xfrm>
            <a:off x="1039711" y="5517230"/>
            <a:ext cx="4713566" cy="9819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66"/>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69" name="Group 8"/>
          <p:cNvGrpSpPr/>
          <p:nvPr/>
        </p:nvGrpSpPr>
        <p:grpSpPr bwMode="auto">
          <a:xfrm>
            <a:off x="9719310" y="4313555"/>
            <a:ext cx="2185670" cy="2185670"/>
            <a:chOff x="15758" y="7358"/>
            <a:chExt cx="3442" cy="3442"/>
          </a:xfrm>
        </p:grpSpPr>
        <p:sp>
          <p:nvSpPr>
            <p:cNvPr id="1048662"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63"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664" name="TextBox 3"/>
          <p:cNvSpPr txBox="1"/>
          <p:nvPr/>
        </p:nvSpPr>
        <p:spPr bwMode="auto">
          <a:xfrm>
            <a:off x="925378" y="448562"/>
            <a:ext cx="6099142" cy="46166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en-GB" sz="2400" b="1" u="sng">
                <a:solidFill>
                  <a:srgbClr val="E62E40"/>
                </a:solidFill>
                <a:latin typeface="Avenir LT Std 65 Medium"/>
                <a:cs typeface="Arial"/>
              </a:rPr>
              <a:t>Our Approach &amp; Solution</a:t>
            </a:r>
            <a:endParaRPr/>
          </a:p>
        </p:txBody>
      </p:sp>
      <p:sp>
        <p:nvSpPr>
          <p:cNvPr id="1048665" name="TextBox 14"/>
          <p:cNvSpPr txBox="1"/>
          <p:nvPr/>
        </p:nvSpPr>
        <p:spPr bwMode="auto">
          <a:xfrm>
            <a:off x="925059" y="910226"/>
            <a:ext cx="5164669" cy="5888079"/>
          </a:xfrm>
          <a:prstGeom prst="rect">
            <a:avLst/>
          </a:prstGeom>
          <a:noFill/>
        </p:spPr>
        <p:txBody>
          <a:bodyPr wrap="square">
            <a:spAutoFit/>
          </a:bodyPr>
          <a:lstStyle/>
          <a:p>
            <a:pPr algn="just">
              <a:spcAft>
                <a:spcPts val="1000"/>
              </a:spcAft>
              <a:defRPr/>
            </a:pPr>
            <a:r>
              <a:rPr lang="en-IN" sz="1400">
                <a:solidFill>
                  <a:srgbClr val="000000"/>
                </a:solidFill>
              </a:rPr>
              <a:t>Recognizing the urgency of Doyle Concrete’s situation, we devised a comprehensive, rapid-action plan to not only meet their short-term needs but also lay the foundation for long-term success. Here’s how we approached the challenge:</a:t>
            </a:r>
            <a:endParaRPr lang="en-IN" sz="1400"/>
          </a:p>
          <a:p>
            <a:pPr algn="just">
              <a:spcAft>
                <a:spcPts val="1000"/>
              </a:spcAft>
              <a:defRPr/>
            </a:pPr>
            <a:r>
              <a:rPr lang="en-IN" sz="1400" b="1">
                <a:solidFill>
                  <a:srgbClr val="C00000"/>
                </a:solidFill>
              </a:rPr>
              <a:t>Branding and Visual Identity Overhaul</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We created a </a:t>
            </a:r>
            <a:r>
              <a:rPr lang="en-IN" sz="1400" b="1">
                <a:solidFill>
                  <a:srgbClr val="000000"/>
                </a:solidFill>
              </a:rPr>
              <a:t>modern visual identity</a:t>
            </a:r>
            <a:r>
              <a:rPr lang="en-IN" sz="1400">
                <a:solidFill>
                  <a:srgbClr val="000000"/>
                </a:solidFill>
              </a:rPr>
              <a:t> that aligned with Doyle Concrete’s reputation for quality and reliability. We incorporated colors that resonated with the construction and concrete industry—earthy tones of gray, beige, and concrete-inspired hues.</a:t>
            </a:r>
            <a:endParaRPr lang="en-IN" sz="1400"/>
          </a:p>
          <a:p>
            <a:pPr marL="450215" indent="-228600" algn="just">
              <a:spcAft>
                <a:spcPts val="1000"/>
              </a:spcAft>
              <a:buFont typeface="Arial"/>
              <a:buChar char="•"/>
              <a:defRPr/>
            </a:pPr>
            <a:r>
              <a:rPr lang="en-IN" sz="1400">
                <a:solidFill>
                  <a:srgbClr val="000000"/>
                </a:solidFill>
              </a:rPr>
              <a:t>The new branding focused on simplicity and professionalism, making Doyle Concrete feel more approachable while still conveying their authority in the industry.</a:t>
            </a:r>
            <a:endParaRPr lang="en-IN" sz="1400"/>
          </a:p>
          <a:p>
            <a:pPr algn="just">
              <a:spcAft>
                <a:spcPts val="1000"/>
              </a:spcAft>
              <a:defRPr/>
            </a:pPr>
            <a:r>
              <a:rPr lang="en-IN" sz="1400" b="1">
                <a:solidFill>
                  <a:srgbClr val="C00000"/>
                </a:solidFill>
              </a:rPr>
              <a:t>Bespoke Website Design</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The website overhaul was central to Doyle Concrete’s transformation. We developed a </a:t>
            </a:r>
            <a:r>
              <a:rPr lang="en-IN" sz="1400" b="1">
                <a:solidFill>
                  <a:srgbClr val="000000"/>
                </a:solidFill>
              </a:rPr>
              <a:t>UI &amp; UX optimized, bespoke website</a:t>
            </a:r>
            <a:r>
              <a:rPr lang="en-IN" sz="1400">
                <a:solidFill>
                  <a:srgbClr val="000000"/>
                </a:solidFill>
              </a:rPr>
              <a:t> that provided a seamless experience for both B2B and B2C customers.</a:t>
            </a:r>
            <a:endParaRPr lang="en-IN" sz="1400"/>
          </a:p>
          <a:p>
            <a:pPr marL="450215" indent="-228600" algn="just">
              <a:spcAft>
                <a:spcPts val="1000"/>
              </a:spcAft>
              <a:buFont typeface="Arial"/>
              <a:buChar char="•"/>
              <a:defRPr/>
            </a:pPr>
            <a:r>
              <a:rPr lang="en-IN" sz="1400">
                <a:solidFill>
                  <a:srgbClr val="000000"/>
                </a:solidFill>
              </a:rPr>
              <a:t>The website not only showcased their range of services—ranging from concrete supply to project-based consulting and ongoing support—but also improved functionality with easy navigation and a clear call to action for prospective customers.</a:t>
            </a:r>
            <a:endParaRPr lang="en-IN" sz="1400"/>
          </a:p>
          <a:p>
            <a:pPr>
              <a:spcAft>
                <a:spcPts val="1000"/>
              </a:spcAft>
              <a:defRPr/>
            </a:pPr>
            <a:endParaRPr lang="en-IN" sz="1400"/>
          </a:p>
        </p:txBody>
      </p:sp>
      <p:pic>
        <p:nvPicPr>
          <p:cNvPr id="2097167" name="Picture 5"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sp>
        <p:nvSpPr>
          <p:cNvPr id="1048666" name="TextBox 4"/>
          <p:cNvSpPr txBox="1"/>
          <p:nvPr/>
        </p:nvSpPr>
        <p:spPr bwMode="auto">
          <a:xfrm>
            <a:off x="6430865" y="912569"/>
            <a:ext cx="5165030" cy="5588359"/>
          </a:xfrm>
          <a:prstGeom prst="rect">
            <a:avLst/>
          </a:prstGeom>
          <a:noFill/>
        </p:spPr>
        <p:txBody>
          <a:bodyPr wrap="square">
            <a:spAutoFit/>
          </a:bodyPr>
          <a:lstStyle/>
          <a:p>
            <a:pPr algn="just">
              <a:spcAft>
                <a:spcPts val="1000"/>
              </a:spcAft>
              <a:defRPr/>
            </a:pPr>
            <a:r>
              <a:rPr lang="en-IN" sz="1400" b="1">
                <a:solidFill>
                  <a:srgbClr val="C00000"/>
                </a:solidFill>
              </a:rPr>
              <a:t>Comprehensive Brand and Marketing Strategy</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A unified brand and marketing strategy was created to communicate Doyle Concrete’s key message: </a:t>
            </a:r>
            <a:r>
              <a:rPr lang="en-IN" sz="1400" b="1">
                <a:solidFill>
                  <a:srgbClr val="000000"/>
                </a:solidFill>
              </a:rPr>
              <a:t>expertise, reliability, and commitment to quality.</a:t>
            </a:r>
            <a:endParaRPr lang="en-IN" sz="1400"/>
          </a:p>
          <a:p>
            <a:pPr marL="450215" indent="-228600" algn="just">
              <a:spcAft>
                <a:spcPts val="1000"/>
              </a:spcAft>
              <a:buFont typeface="Arial"/>
              <a:buChar char="•"/>
              <a:defRPr/>
            </a:pPr>
            <a:r>
              <a:rPr lang="en-IN" sz="1400">
                <a:solidFill>
                  <a:srgbClr val="000000"/>
                </a:solidFill>
              </a:rPr>
              <a:t>We crafted a cohesive narrative that reflected their legacy while showcasing the company’s forward-thinking approach to modern construction solutions.</a:t>
            </a:r>
            <a:endParaRPr/>
          </a:p>
          <a:p>
            <a:pPr algn="just">
              <a:spcAft>
                <a:spcPts val="1000"/>
              </a:spcAft>
              <a:defRPr/>
            </a:pPr>
            <a:r>
              <a:rPr lang="en-IN" sz="1400" b="1">
                <a:solidFill>
                  <a:srgbClr val="C00000"/>
                </a:solidFill>
              </a:rPr>
              <a:t>Digital Communication Strategy</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Doyle Concrete’s digital presence was enhanced with a </a:t>
            </a:r>
            <a:r>
              <a:rPr lang="en-IN" sz="1400" b="1">
                <a:solidFill>
                  <a:srgbClr val="000000"/>
                </a:solidFill>
              </a:rPr>
              <a:t>strong focus on SEO, Google AdWords, and Social Media</a:t>
            </a:r>
            <a:r>
              <a:rPr lang="en-IN" sz="1400">
                <a:solidFill>
                  <a:srgbClr val="000000"/>
                </a:solidFill>
              </a:rPr>
              <a:t> to increase visibility and drive traffic to the new website.</a:t>
            </a:r>
            <a:endParaRPr lang="en-IN" sz="1400"/>
          </a:p>
          <a:p>
            <a:pPr marL="450215" indent="-228600" algn="just">
              <a:spcAft>
                <a:spcPts val="1000"/>
              </a:spcAft>
              <a:buFont typeface="Arial"/>
              <a:buChar char="•"/>
              <a:defRPr/>
            </a:pPr>
            <a:r>
              <a:rPr lang="en-IN" sz="1400">
                <a:solidFill>
                  <a:srgbClr val="000000"/>
                </a:solidFill>
              </a:rPr>
              <a:t>We also provided </a:t>
            </a:r>
            <a:r>
              <a:rPr lang="en-IN" sz="1400" b="1">
                <a:solidFill>
                  <a:srgbClr val="000000"/>
                </a:solidFill>
              </a:rPr>
              <a:t>video creation, story, and development</a:t>
            </a:r>
            <a:r>
              <a:rPr lang="en-IN" sz="1400">
                <a:solidFill>
                  <a:srgbClr val="000000"/>
                </a:solidFill>
              </a:rPr>
              <a:t> to bring their brand’s story to life in a visually engaging way, increasing customer trust and engagement.</a:t>
            </a:r>
            <a:endParaRPr lang="en-IN" sz="1400"/>
          </a:p>
          <a:p>
            <a:pPr algn="just">
              <a:spcAft>
                <a:spcPts val="1000"/>
              </a:spcAft>
              <a:defRPr/>
            </a:pPr>
            <a:r>
              <a:rPr lang="en-IN" sz="1400" b="1">
                <a:solidFill>
                  <a:srgbClr val="C00000"/>
                </a:solidFill>
              </a:rPr>
              <a:t>Vehicle Design &amp; Traditional Marketing Assets</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As part of the rebranding effort, we designed new </a:t>
            </a:r>
            <a:r>
              <a:rPr lang="en-IN" sz="1400" b="1">
                <a:solidFill>
                  <a:srgbClr val="000000"/>
                </a:solidFill>
              </a:rPr>
              <a:t>vehicle graphics</a:t>
            </a:r>
            <a:r>
              <a:rPr lang="en-IN" sz="1400">
                <a:solidFill>
                  <a:srgbClr val="000000"/>
                </a:solidFill>
              </a:rPr>
              <a:t> that transformed Doyle Concrete’s fleet into mobile advertisements, increasing brand visibility on the road.</a:t>
            </a:r>
            <a:endParaRPr lang="en-IN" sz="1400"/>
          </a:p>
          <a:p>
            <a:pPr marL="450215" indent="-228600" algn="l">
              <a:spcAft>
                <a:spcPts val="1000"/>
              </a:spcAft>
              <a:buFont typeface="Arial"/>
              <a:buChar char="•"/>
              <a:defRPr/>
            </a:pPr>
            <a:r>
              <a:rPr lang="en-IN" sz="1400">
                <a:solidFill>
                  <a:srgbClr val="000000"/>
                </a:solidFill>
              </a:rPr>
              <a:t>We also provided all necessary </a:t>
            </a:r>
            <a:r>
              <a:rPr lang="en-IN" sz="1400" b="1">
                <a:solidFill>
                  <a:srgbClr val="000000"/>
                </a:solidFill>
              </a:rPr>
              <a:t>traditional and digital design assets</a:t>
            </a:r>
            <a:r>
              <a:rPr lang="en-IN" sz="1400">
                <a:solidFill>
                  <a:srgbClr val="000000"/>
                </a:solidFill>
              </a:rPr>
              <a:t>, ensuring consistency across                                               all touchpoints.</a:t>
            </a:r>
            <a:endParaRPr lang="en-IN" sz="1400"/>
          </a:p>
        </p:txBody>
      </p:sp>
      <p:pic>
        <p:nvPicPr>
          <p:cNvPr id="4" name="Picture 3"/>
          <p:cNvPicPr>
            <a:picLocks noChangeAspect="1"/>
          </p:cNvPicPr>
          <p:nvPr/>
        </p:nvPicPr>
        <p:blipFill>
          <a:blip r:embed="rId4"/>
          <a:stretch/>
        </p:blipFill>
        <p:spPr bwMode="auto">
          <a:xfrm>
            <a:off x="11009576" y="192623"/>
            <a:ext cx="1050276" cy="57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67"/>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71" name="Group 8"/>
          <p:cNvGrpSpPr/>
          <p:nvPr/>
        </p:nvGrpSpPr>
        <p:grpSpPr bwMode="auto">
          <a:xfrm>
            <a:off x="9719310" y="4313555"/>
            <a:ext cx="2185670" cy="2185670"/>
            <a:chOff x="15758" y="7358"/>
            <a:chExt cx="3442" cy="3442"/>
          </a:xfrm>
        </p:grpSpPr>
        <p:sp>
          <p:nvSpPr>
            <p:cNvPr id="1048667"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68"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669" name="TextBox 3"/>
          <p:cNvSpPr txBox="1"/>
          <p:nvPr/>
        </p:nvSpPr>
        <p:spPr bwMode="auto">
          <a:xfrm>
            <a:off x="1044824" y="307244"/>
            <a:ext cx="6099142" cy="46166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en-GB" sz="2400" b="1" u="sng">
                <a:solidFill>
                  <a:srgbClr val="E62E40"/>
                </a:solidFill>
                <a:latin typeface="Avenir LT Std 65 Medium"/>
                <a:cs typeface="Arial"/>
              </a:rPr>
              <a:t>Achievements and Results.</a:t>
            </a:r>
            <a:endParaRPr/>
          </a:p>
        </p:txBody>
      </p:sp>
      <p:sp>
        <p:nvSpPr>
          <p:cNvPr id="1048670" name="TextBox 14"/>
          <p:cNvSpPr txBox="1"/>
          <p:nvPr/>
        </p:nvSpPr>
        <p:spPr bwMode="auto">
          <a:xfrm>
            <a:off x="1027346" y="761994"/>
            <a:ext cx="10663707" cy="5882999"/>
          </a:xfrm>
          <a:prstGeom prst="rect">
            <a:avLst/>
          </a:prstGeom>
          <a:noFill/>
        </p:spPr>
        <p:txBody>
          <a:bodyPr wrap="square">
            <a:spAutoFit/>
          </a:bodyPr>
          <a:lstStyle/>
          <a:p>
            <a:pPr algn="just">
              <a:spcAft>
                <a:spcPts val="1000"/>
              </a:spcAft>
              <a:defRPr/>
            </a:pPr>
            <a:r>
              <a:rPr lang="en-IN" sz="1400">
                <a:solidFill>
                  <a:srgbClr val="000000"/>
                </a:solidFill>
              </a:rPr>
              <a:t>With a swift execution of our strategy, Doyle Concrete’s brand transformation was nothing short of remarkable. Here’s a closer look at the results:</a:t>
            </a:r>
            <a:endParaRPr lang="en-IN" sz="1400"/>
          </a:p>
          <a:p>
            <a:pPr algn="just">
              <a:spcAft>
                <a:spcPts val="1000"/>
              </a:spcAft>
              <a:defRPr/>
            </a:pPr>
            <a:r>
              <a:rPr lang="en-IN" sz="1400" b="1">
                <a:solidFill>
                  <a:srgbClr val="C00000"/>
                </a:solidFill>
              </a:rPr>
              <a:t>Improved Brand Recognition</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Doyle Concrete’s new visual identity and rebranded website helped the company establish a stronger presence in the market. Customers now saw the company not just as a provider of concrete, but as a trusted partner in construction.</a:t>
            </a:r>
            <a:endParaRPr lang="en-IN" sz="1400"/>
          </a:p>
          <a:p>
            <a:pPr algn="just">
              <a:spcAft>
                <a:spcPts val="1000"/>
              </a:spcAft>
              <a:defRPr/>
            </a:pPr>
            <a:r>
              <a:rPr lang="en-IN" sz="1400" b="1">
                <a:solidFill>
                  <a:srgbClr val="C00000"/>
                </a:solidFill>
              </a:rPr>
              <a:t>Enhanced Website Performance</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The newly designed website boosted </a:t>
            </a:r>
            <a:r>
              <a:rPr lang="en-IN" sz="1400" b="1">
                <a:solidFill>
                  <a:srgbClr val="000000"/>
                </a:solidFill>
              </a:rPr>
              <a:t>user engagement</a:t>
            </a:r>
            <a:r>
              <a:rPr lang="en-IN" sz="1400">
                <a:solidFill>
                  <a:srgbClr val="000000"/>
                </a:solidFill>
              </a:rPr>
              <a:t> and </a:t>
            </a:r>
            <a:r>
              <a:rPr lang="en-IN" sz="1400" b="1">
                <a:solidFill>
                  <a:srgbClr val="000000"/>
                </a:solidFill>
              </a:rPr>
              <a:t>conversion rates</a:t>
            </a:r>
            <a:r>
              <a:rPr lang="en-IN" sz="1400">
                <a:solidFill>
                  <a:srgbClr val="000000"/>
                </a:solidFill>
              </a:rPr>
              <a:t>, allowing Doyle Concrete to more effectively showcase their services and secure more inquiries from potential customers.</a:t>
            </a:r>
            <a:endParaRPr lang="en-IN" sz="1400"/>
          </a:p>
          <a:p>
            <a:pPr algn="just">
              <a:spcAft>
                <a:spcPts val="1000"/>
              </a:spcAft>
              <a:defRPr/>
            </a:pPr>
            <a:r>
              <a:rPr lang="en-IN" sz="1400" b="1">
                <a:solidFill>
                  <a:srgbClr val="C00000"/>
                </a:solidFill>
              </a:rPr>
              <a:t>SEO and Online Visibility</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With the implementation of SEO strategies, Doyle Concrete’s website saw an increase in organic search traffic, leading to better search rankings and greater visibility in search results for key industry terms.</a:t>
            </a:r>
            <a:endParaRPr lang="en-IN" sz="1400"/>
          </a:p>
          <a:p>
            <a:pPr marL="450215" algn="just">
              <a:spcAft>
                <a:spcPts val="1000"/>
              </a:spcAft>
              <a:defRPr/>
            </a:pPr>
            <a:r>
              <a:rPr lang="en-IN" sz="1400" b="1">
                <a:solidFill>
                  <a:srgbClr val="000000"/>
                </a:solidFill>
              </a:rPr>
              <a:t>Successful Digital Marketing Campaigns</a:t>
            </a:r>
            <a:endParaRPr lang="en-IN" sz="1400"/>
          </a:p>
          <a:p>
            <a:pPr marL="450215" indent="-228600" algn="just">
              <a:spcAft>
                <a:spcPts val="1000"/>
              </a:spcAft>
              <a:buFont typeface="Arial"/>
              <a:buChar char="•"/>
              <a:defRPr/>
            </a:pPr>
            <a:r>
              <a:rPr lang="en-IN" sz="1400">
                <a:solidFill>
                  <a:srgbClr val="000000"/>
                </a:solidFill>
              </a:rPr>
              <a:t>With Google AdWords campaigns and active engagement on social media, Doyle Concrete witnessed a marked increase in online inquiries. Their presence on platforms like Facebook and LinkedIn grew, helping them connect with both B2B and B2C customers.</a:t>
            </a:r>
            <a:endParaRPr lang="en-IN" sz="1400"/>
          </a:p>
          <a:p>
            <a:pPr marL="450215" algn="just">
              <a:spcAft>
                <a:spcPts val="1000"/>
              </a:spcAft>
              <a:defRPr/>
            </a:pPr>
            <a:r>
              <a:rPr lang="en-IN" sz="1400" b="1">
                <a:solidFill>
                  <a:srgbClr val="000000"/>
                </a:solidFill>
              </a:rPr>
              <a:t>Increased Revenue and Market Share</a:t>
            </a:r>
            <a:endParaRPr lang="en-IN" sz="1400"/>
          </a:p>
          <a:p>
            <a:pPr marL="450215" indent="-228600" algn="just">
              <a:spcAft>
                <a:spcPts val="1000"/>
              </a:spcAft>
              <a:buFont typeface="Arial"/>
              <a:buChar char="•"/>
              <a:defRPr/>
            </a:pPr>
            <a:r>
              <a:rPr lang="en-IN" sz="1400">
                <a:solidFill>
                  <a:srgbClr val="000000"/>
                </a:solidFill>
              </a:rPr>
              <a:t>The branding and marketing improvements directly contributed to a growth in both </a:t>
            </a:r>
            <a:r>
              <a:rPr lang="en-IN" sz="1400" b="1">
                <a:solidFill>
                  <a:srgbClr val="000000"/>
                </a:solidFill>
              </a:rPr>
              <a:t>B2B and B2C sales</a:t>
            </a:r>
            <a:r>
              <a:rPr lang="en-IN" sz="1400">
                <a:solidFill>
                  <a:srgbClr val="000000"/>
                </a:solidFill>
              </a:rPr>
              <a:t>, solidifying Doyle Concrete’s leadership position in Ireland’s competitive construction market.</a:t>
            </a:r>
            <a:endParaRPr lang="en-IN" sz="1400"/>
          </a:p>
          <a:p>
            <a:pPr marL="450215" algn="l">
              <a:spcAft>
                <a:spcPts val="1000"/>
              </a:spcAft>
              <a:defRPr/>
            </a:pPr>
            <a:r>
              <a:rPr lang="en-IN" sz="1400" b="1">
                <a:solidFill>
                  <a:srgbClr val="000000"/>
                </a:solidFill>
              </a:rPr>
              <a:t>Meeting Tight Deadlines</a:t>
            </a:r>
            <a:endParaRPr lang="en-IN" sz="1400"/>
          </a:p>
          <a:p>
            <a:pPr marL="450215" indent="-228600" algn="l">
              <a:spcAft>
                <a:spcPts val="1000"/>
              </a:spcAft>
              <a:buFont typeface="Arial"/>
              <a:buChar char="•"/>
              <a:defRPr/>
            </a:pPr>
            <a:r>
              <a:rPr lang="en-IN" sz="1400">
                <a:solidFill>
                  <a:srgbClr val="000000"/>
                </a:solidFill>
              </a:rPr>
              <a:t>Despite the pressure of a few weeks; turnaround, our team delivered everything on time and to a high standard,                                    proving our ability to perform under tight deadlines and exceed client expectations.</a:t>
            </a:r>
            <a:endParaRPr lang="en-IN" sz="1400"/>
          </a:p>
        </p:txBody>
      </p:sp>
      <p:pic>
        <p:nvPicPr>
          <p:cNvPr id="2097168" name="Picture 5"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pic>
        <p:nvPicPr>
          <p:cNvPr id="4" name="Picture 3"/>
          <p:cNvPicPr>
            <a:picLocks noChangeAspect="1"/>
          </p:cNvPicPr>
          <p:nvPr/>
        </p:nvPicPr>
        <p:blipFill>
          <a:blip r:embed="rId4"/>
          <a:stretch/>
        </p:blipFill>
        <p:spPr bwMode="auto">
          <a:xfrm>
            <a:off x="10975512" y="71757"/>
            <a:ext cx="1050276" cy="57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68"/>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73" name="Group 8"/>
          <p:cNvGrpSpPr/>
          <p:nvPr/>
        </p:nvGrpSpPr>
        <p:grpSpPr bwMode="auto">
          <a:xfrm>
            <a:off x="9719310" y="4313555"/>
            <a:ext cx="2185670" cy="2185670"/>
            <a:chOff x="15758" y="7358"/>
            <a:chExt cx="3442" cy="3442"/>
          </a:xfrm>
        </p:grpSpPr>
        <p:sp>
          <p:nvSpPr>
            <p:cNvPr id="1048671"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72"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673" name="TextBox 3"/>
          <p:cNvSpPr txBox="1"/>
          <p:nvPr/>
        </p:nvSpPr>
        <p:spPr bwMode="auto">
          <a:xfrm>
            <a:off x="1044825" y="721210"/>
            <a:ext cx="6099142" cy="46166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en-GB" sz="2400" b="1" u="sng">
                <a:solidFill>
                  <a:srgbClr val="E62E40"/>
                </a:solidFill>
                <a:latin typeface="Avenir LT Std 65 Medium"/>
                <a:cs typeface="Arial"/>
              </a:rPr>
              <a:t>Our Commitment</a:t>
            </a:r>
            <a:endParaRPr/>
          </a:p>
        </p:txBody>
      </p:sp>
      <p:sp>
        <p:nvSpPr>
          <p:cNvPr id="1048674" name="TextBox 14"/>
          <p:cNvSpPr txBox="1"/>
          <p:nvPr/>
        </p:nvSpPr>
        <p:spPr bwMode="auto">
          <a:xfrm>
            <a:off x="1044825" y="1243809"/>
            <a:ext cx="7677262" cy="2503249"/>
          </a:xfrm>
          <a:prstGeom prst="rect">
            <a:avLst/>
          </a:prstGeom>
          <a:noFill/>
        </p:spPr>
        <p:txBody>
          <a:bodyPr wrap="square">
            <a:spAutoFit/>
          </a:bodyPr>
          <a:lstStyle/>
          <a:p>
            <a:pPr algn="just">
              <a:spcAft>
                <a:spcPts val="1000"/>
              </a:spcAft>
              <a:defRPr/>
            </a:pPr>
            <a:r>
              <a:rPr lang="en-IN" sz="1400">
                <a:solidFill>
                  <a:srgbClr val="000000"/>
                </a:solidFill>
              </a:rPr>
              <a:t>Doyle Concrete’s journey from an outdated brand to a modern, digitally-savvy industry leader is a prime example of how the right marketing strategy can drive remarkable results. By leveraging a comprehensive rebranding, website overhaul, and tailored marketing approach, we helped Doyle Concrete not only overcome their initial challenges but also position themselves for sustained growth.</a:t>
            </a:r>
            <a:endParaRPr lang="en-IN" sz="1400"/>
          </a:p>
          <a:p>
            <a:pPr algn="just">
              <a:spcAft>
                <a:spcPts val="1000"/>
              </a:spcAft>
              <a:defRPr/>
            </a:pPr>
            <a:r>
              <a:rPr lang="en-IN" sz="1400">
                <a:solidFill>
                  <a:srgbClr val="000000"/>
                </a:solidFill>
              </a:rPr>
              <a:t>As a result, Doyle Concrete emerged as a strong competitor in the market, with a clearer identity, stronger customer engagement, and a more robust digital presence.</a:t>
            </a:r>
            <a:endParaRPr lang="en-IN" sz="1400"/>
          </a:p>
          <a:p>
            <a:pPr algn="just">
              <a:spcAft>
                <a:spcPts val="1000"/>
              </a:spcAft>
              <a:defRPr/>
            </a:pPr>
            <a:r>
              <a:rPr lang="en-IN" sz="1400">
                <a:solidFill>
                  <a:srgbClr val="000000"/>
                </a:solidFill>
              </a:rPr>
              <a:t>Just like Doyle Concrete, your business too can face challenges that seem insurmountable. But with the right strategy and expertise, you can transform your brand, build a powerful online presence, and ultimately achieve your business goals. Let BrandYou Digital Marketing Agency be your partner in this journey—together, we can build a strong foundation for your success.</a:t>
            </a:r>
            <a:endParaRPr lang="en-IN" sz="1400"/>
          </a:p>
        </p:txBody>
      </p:sp>
      <p:sp>
        <p:nvSpPr>
          <p:cNvPr id="1048675" name="TextBox 15"/>
          <p:cNvSpPr txBox="1"/>
          <p:nvPr/>
        </p:nvSpPr>
        <p:spPr bwMode="auto">
          <a:xfrm>
            <a:off x="7981939" y="4887090"/>
            <a:ext cx="3654204" cy="1518364"/>
          </a:xfrm>
          <a:prstGeom prst="rect">
            <a:avLst/>
          </a:prstGeom>
          <a:noFill/>
        </p:spPr>
        <p:txBody>
          <a:bodyPr wrap="square">
            <a:spAutoFit/>
          </a:bodyPr>
          <a:lstStyle/>
          <a:p>
            <a:pPr algn="r">
              <a:spcAft>
                <a:spcPts val="800"/>
              </a:spcAft>
              <a:defRPr/>
            </a:pPr>
            <a:r>
              <a:rPr lang="en-IN" sz="1400">
                <a:solidFill>
                  <a:schemeClr val="bg1"/>
                </a:solidFill>
                <a:latin typeface="Aptos"/>
              </a:rPr>
              <a:t>This remarkable transformation is a testament to our dedication and expertise. Partnering with us opens doors to similar transformative journeys for brands seeking to thrive in today’s dynamic market landscape.</a:t>
            </a:r>
            <a:endParaRPr/>
          </a:p>
          <a:p>
            <a:pPr marL="0" marR="0" lvl="0" indent="0" algn="r" defTabSz="914400">
              <a:lnSpc>
                <a:spcPct val="100000"/>
              </a:lnSpc>
              <a:spcBef>
                <a:spcPts val="0"/>
              </a:spcBef>
              <a:spcAft>
                <a:spcPts val="0"/>
              </a:spcAft>
              <a:buClrTx/>
              <a:buSzTx/>
              <a:buFontTx/>
              <a:buNone/>
              <a:defRPr/>
            </a:pPr>
            <a:endParaRPr lang="en-GB" sz="1600" b="1">
              <a:solidFill>
                <a:schemeClr val="bg1"/>
              </a:solidFill>
              <a:latin typeface="Avenir LT Std 65 Medium"/>
              <a:cs typeface="Arial"/>
            </a:endParaRPr>
          </a:p>
        </p:txBody>
      </p:sp>
      <p:pic>
        <p:nvPicPr>
          <p:cNvPr id="2097169" name="Picture 5"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pic>
        <p:nvPicPr>
          <p:cNvPr id="9" name="Picture 8"/>
          <p:cNvPicPr>
            <a:picLocks noChangeAspect="1"/>
          </p:cNvPicPr>
          <p:nvPr/>
        </p:nvPicPr>
        <p:blipFill>
          <a:blip r:embed="rId4"/>
          <a:stretch/>
        </p:blipFill>
        <p:spPr bwMode="auto">
          <a:xfrm>
            <a:off x="16247" y="-459432"/>
            <a:ext cx="4867209" cy="5709783"/>
          </a:xfrm>
          <a:prstGeom prst="rect">
            <a:avLst/>
          </a:prstGeom>
        </p:spPr>
      </p:pic>
      <p:pic>
        <p:nvPicPr>
          <p:cNvPr id="4" name="Picture 3"/>
          <p:cNvPicPr>
            <a:picLocks noChangeAspect="1"/>
          </p:cNvPicPr>
          <p:nvPr/>
        </p:nvPicPr>
        <p:blipFill>
          <a:blip r:embed="rId5"/>
          <a:stretch/>
        </p:blipFill>
        <p:spPr bwMode="auto">
          <a:xfrm>
            <a:off x="11009576" y="192623"/>
            <a:ext cx="1050276" cy="57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69"/>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97170" name="Picture 6"/>
          <p:cNvPicPr>
            <a:picLocks noChangeAspect="1"/>
          </p:cNvPicPr>
          <p:nvPr/>
        </p:nvPicPr>
        <p:blipFill>
          <a:blip r:embed="rId3"/>
          <a:stretch/>
        </p:blipFill>
        <p:spPr bwMode="auto">
          <a:xfrm>
            <a:off x="0" y="0"/>
            <a:ext cx="12192000" cy="6858000"/>
          </a:xfrm>
          <a:prstGeom prst="rect">
            <a:avLst/>
          </a:prstGeom>
        </p:spPr>
      </p:pic>
      <p:pic>
        <p:nvPicPr>
          <p:cNvPr id="2097171" name="Picture 1" descr="C:\Users\kim.tsok-nwok\Downloads\brand you creative group logos\BY Group logo\Brand You Creative Group Logo.pngBrand You Creative Group Logo"/>
          <p:cNvPicPr>
            <a:picLocks noChangeAspect="1"/>
          </p:cNvPicPr>
          <p:nvPr/>
        </p:nvPicPr>
        <p:blipFill>
          <a:blip r:embed="rId4"/>
          <a:srcRect l="90992" r="-1798" b="29930"/>
          <a:stretch/>
        </p:blipFill>
        <p:spPr bwMode="auto">
          <a:xfrm>
            <a:off x="177558" y="281790"/>
            <a:ext cx="932180" cy="878840"/>
          </a:xfrm>
          <a:prstGeom prst="rect">
            <a:avLst/>
          </a:prstGeom>
        </p:spPr>
      </p:pic>
      <p:grpSp>
        <p:nvGrpSpPr>
          <p:cNvPr id="75" name="Group 3"/>
          <p:cNvGrpSpPr/>
          <p:nvPr/>
        </p:nvGrpSpPr>
        <p:grpSpPr bwMode="auto">
          <a:xfrm>
            <a:off x="9719310" y="4313555"/>
            <a:ext cx="2185670" cy="2185670"/>
            <a:chOff x="15758" y="7358"/>
            <a:chExt cx="3442" cy="3442"/>
          </a:xfrm>
        </p:grpSpPr>
        <p:sp>
          <p:nvSpPr>
            <p:cNvPr id="1048676"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77"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71"/>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Rectangle 3"/>
          <p:cNvSpPr/>
          <p:nvPr/>
        </p:nvSpPr>
        <p:spPr bwMode="auto">
          <a:xfrm>
            <a:off x="8577814" y="0"/>
            <a:ext cx="3614186"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defRPr/>
            </a:pPr>
            <a:endParaRPr lang="en-IN"/>
          </a:p>
        </p:txBody>
      </p:sp>
      <p:sp>
        <p:nvSpPr>
          <p:cNvPr id="1048612" name="Rectangle 8"/>
          <p:cNvSpPr/>
          <p:nvPr/>
        </p:nvSpPr>
        <p:spPr bwMode="auto">
          <a:xfrm>
            <a:off x="0" y="-1"/>
            <a:ext cx="8400256" cy="6858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sp>
        <p:nvSpPr>
          <p:cNvPr id="1048613" name="Rectangle 7"/>
          <p:cNvSpPr/>
          <p:nvPr/>
        </p:nvSpPr>
        <p:spPr bwMode="auto">
          <a:xfrm rot="5400000">
            <a:off x="1601479" y="-339080"/>
            <a:ext cx="6858001" cy="7536159"/>
          </a:xfrm>
          <a:prstGeom prst="rect">
            <a:avLst/>
          </a:prstGeom>
          <a:gradFill>
            <a:gsLst>
              <a:gs pos="33000">
                <a:schemeClr val="tx1"/>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grpSp>
        <p:nvGrpSpPr>
          <p:cNvPr id="52" name="Group 12"/>
          <p:cNvGrpSpPr/>
          <p:nvPr/>
        </p:nvGrpSpPr>
        <p:grpSpPr bwMode="auto">
          <a:xfrm>
            <a:off x="9719310" y="4313555"/>
            <a:ext cx="2185670" cy="2185670"/>
            <a:chOff x="15758" y="7358"/>
            <a:chExt cx="3442" cy="3442"/>
          </a:xfrm>
        </p:grpSpPr>
        <p:sp>
          <p:nvSpPr>
            <p:cNvPr id="1048614"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15"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pic>
        <p:nvPicPr>
          <p:cNvPr id="2097158" name="Picture 16"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sp>
        <p:nvSpPr>
          <p:cNvPr id="1048620" name="Rectangle 19"/>
          <p:cNvSpPr>
            <a:spLocks noChangeArrowheads="1"/>
          </p:cNvSpPr>
          <p:nvPr/>
        </p:nvSpPr>
        <p:spPr bwMode="auto">
          <a:xfrm>
            <a:off x="2177462" y="2596872"/>
            <a:ext cx="7837075" cy="1107996"/>
          </a:xfrm>
          <a:prstGeom prst="rect">
            <a:avLst/>
          </a:prstGeom>
          <a:noFill/>
          <a:ln>
            <a:noFill/>
          </a:ln>
          <a:effectLst/>
        </p:spPr>
        <p:txBody>
          <a:bodyPr vert="horz" wrap="square" lIns="91440" tIns="45720" rIns="91440" bIns="45720" numCol="1" anchor="t" anchorCtr="0" compatLnSpc="1">
            <a:prstTxWarp prst="textNoShape">
              <a:avLst/>
            </a:prstTxWarp>
            <a:spAutoFit/>
          </a:bodyPr>
          <a:lstStyle/>
          <a:p>
            <a:pPr lvl="0" algn="ctr">
              <a:defRPr/>
            </a:pPr>
            <a:r>
              <a:rPr lang="en-IN" sz="6600" b="1">
                <a:solidFill>
                  <a:srgbClr val="E62E40"/>
                </a:solidFill>
              </a:rPr>
              <a:t>Mayden </a:t>
            </a:r>
            <a:r>
              <a:rPr lang="en-IN" sz="6600" b="1">
                <a:solidFill>
                  <a:schemeClr val="bg1"/>
                </a:solidFill>
              </a:rPr>
              <a:t>Hayes </a:t>
            </a:r>
            <a:endParaRPr>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58"/>
                                        </p:tgtEl>
                                        <p:attrNameLst>
                                          <p:attrName>ppt_x</p:attrName>
                                          <p:attrName>ppt_y</p:attrName>
                                        </p:attrNameLst>
                                      </p:cBhvr>
                                      <p:rCtr x="-9206" y="-231"/>
                                    </p:animMotion>
                                  </p:childTnLst>
                                </p:cTn>
                              </p:par>
                              <p:par>
                                <p:cTn id="7" presetID="47" presetClass="entr" presetSubtype="0" fill="hold" nodeType="withEffect">
                                  <p:stCondLst>
                                    <p:cond delay="0"/>
                                  </p:stCondLst>
                                  <p:childTnLst>
                                    <p:set>
                                      <p:cBhvr>
                                        <p:cTn id="8" dur="1" fill="hold">
                                          <p:stCondLst>
                                            <p:cond delay="0"/>
                                          </p:stCondLst>
                                        </p:cTn>
                                        <p:tgtEl>
                                          <p:spTgt spid="1048620"/>
                                        </p:tgtEl>
                                        <p:attrNameLst>
                                          <p:attrName>style.visibility</p:attrName>
                                        </p:attrNameLst>
                                      </p:cBhvr>
                                      <p:to>
                                        <p:strVal val="visible"/>
                                      </p:to>
                                    </p:set>
                                    <p:animEffect transition="in" filter="fade">
                                      <p:cBhvr>
                                        <p:cTn id="9" dur="1000"/>
                                        <p:tgtEl>
                                          <p:spTgt spid="1048620"/>
                                        </p:tgtEl>
                                      </p:cBhvr>
                                    </p:animEffect>
                                    <p:anim calcmode="lin" valueType="num">
                                      <p:cBhvr>
                                        <p:cTn id="10" dur="1000" fill="hold"/>
                                        <p:tgtEl>
                                          <p:spTgt spid="1048620"/>
                                        </p:tgtEl>
                                        <p:attrNameLst>
                                          <p:attrName>ppt_x</p:attrName>
                                        </p:attrNameLst>
                                      </p:cBhvr>
                                      <p:tavLst>
                                        <p:tav tm="0">
                                          <p:val>
                                            <p:strVal val="#ppt_x"/>
                                          </p:val>
                                        </p:tav>
                                        <p:tav tm="100000">
                                          <p:val>
                                            <p:strVal val="#ppt_x"/>
                                          </p:val>
                                        </p:tav>
                                      </p:tavLst>
                                    </p:anim>
                                    <p:anim calcmode="lin" valueType="num">
                                      <p:cBhvr>
                                        <p:cTn id="11" dur="1000" fill="hold"/>
                                        <p:tgtEl>
                                          <p:spTgt spid="10486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48678" name="TextBox 4"/>
          <p:cNvSpPr txBox="1"/>
          <p:nvPr/>
        </p:nvSpPr>
        <p:spPr bwMode="auto">
          <a:xfrm>
            <a:off x="911424" y="708853"/>
            <a:ext cx="4975620" cy="138499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en-IN" sz="2800" b="1">
                <a:solidFill>
                  <a:srgbClr val="E62E40"/>
                </a:solidFill>
              </a:rPr>
              <a:t>Mayden Hayes </a:t>
            </a:r>
            <a:r>
              <a:rPr lang="en-IN" sz="2800" b="1">
                <a:solidFill>
                  <a:srgbClr val="000000"/>
                </a:solidFill>
              </a:rPr>
              <a:t>- Building Dreams with Targeted Marketing Campaigns</a:t>
            </a:r>
            <a:endParaRPr lang="en-GB" sz="2800" b="1">
              <a:solidFill>
                <a:srgbClr val="E62E40"/>
              </a:solidFill>
              <a:cs typeface="Arial"/>
            </a:endParaRPr>
          </a:p>
        </p:txBody>
      </p:sp>
      <p:sp>
        <p:nvSpPr>
          <p:cNvPr id="1048679" name="TextBox 5"/>
          <p:cNvSpPr txBox="1"/>
          <p:nvPr/>
        </p:nvSpPr>
        <p:spPr bwMode="auto">
          <a:xfrm>
            <a:off x="911424" y="2113799"/>
            <a:ext cx="4975620" cy="2749471"/>
          </a:xfrm>
          <a:prstGeom prst="rect">
            <a:avLst/>
          </a:prstGeom>
          <a:noFill/>
        </p:spPr>
        <p:txBody>
          <a:bodyPr wrap="square">
            <a:spAutoFit/>
          </a:bodyPr>
          <a:lstStyle/>
          <a:p>
            <a:pPr algn="just">
              <a:spcAft>
                <a:spcPts val="1000"/>
              </a:spcAft>
              <a:defRPr/>
            </a:pPr>
            <a:r>
              <a:rPr lang="en-IN" sz="1400">
                <a:solidFill>
                  <a:srgbClr val="000000"/>
                </a:solidFill>
              </a:rPr>
              <a:t>Mayden Hayes is a prestigious housing development in Meath, offering luxurious 3, 4, and 5-bedroom family homes. Designed with both style and functionality in mind, these homes represent exceptional value and cater to a broad spectrum of buyers—from growing families to professionals seeking their forever home.</a:t>
            </a:r>
            <a:endParaRPr lang="en-IN" sz="1400"/>
          </a:p>
          <a:p>
            <a:pPr algn="just">
              <a:spcAft>
                <a:spcPts val="1000"/>
              </a:spcAft>
              <a:defRPr/>
            </a:pPr>
            <a:r>
              <a:rPr lang="en-IN" sz="1400">
                <a:solidFill>
                  <a:srgbClr val="000000"/>
                </a:solidFill>
              </a:rPr>
              <a:t>Recognizing the competitive nature of the housing market, the developers of Mayden Hayes partnered with </a:t>
            </a:r>
            <a:r>
              <a:rPr lang="en-IN" sz="1400" b="1">
                <a:solidFill>
                  <a:srgbClr val="000000"/>
                </a:solidFill>
              </a:rPr>
              <a:t>BrandYou Digital Marketing Agency</a:t>
            </a:r>
            <a:r>
              <a:rPr lang="en-IN" sz="1400">
                <a:solidFill>
                  <a:srgbClr val="000000"/>
                </a:solidFill>
              </a:rPr>
              <a:t> to enhance their brand presence, effectively communicate their value proposition, and drive interest among potential buyers.</a:t>
            </a:r>
            <a:endParaRPr lang="en-IN" sz="1400"/>
          </a:p>
          <a:p>
            <a:pPr marL="0" marR="0" lvl="0" indent="0" algn="l" defTabSz="914400">
              <a:lnSpc>
                <a:spcPct val="100000"/>
              </a:lnSpc>
              <a:spcBef>
                <a:spcPts val="0"/>
              </a:spcBef>
              <a:spcAft>
                <a:spcPts val="0"/>
              </a:spcAft>
              <a:buClrTx/>
              <a:buSzTx/>
              <a:buFontTx/>
              <a:buNone/>
              <a:defRPr/>
            </a:pPr>
            <a:endParaRPr lang="en-GB" sz="1600" b="1">
              <a:solidFill>
                <a:schemeClr val="bg1"/>
              </a:solidFill>
              <a:latin typeface="Avenir LT Std 65 Medium"/>
              <a:cs typeface="Arial"/>
            </a:endParaRPr>
          </a:p>
        </p:txBody>
      </p:sp>
      <p:grpSp>
        <p:nvGrpSpPr>
          <p:cNvPr id="77" name="Group 8"/>
          <p:cNvGrpSpPr/>
          <p:nvPr/>
        </p:nvGrpSpPr>
        <p:grpSpPr bwMode="auto">
          <a:xfrm>
            <a:off x="9719310" y="4313555"/>
            <a:ext cx="2185670" cy="2185670"/>
            <a:chOff x="15758" y="7358"/>
            <a:chExt cx="3442" cy="3442"/>
          </a:xfrm>
        </p:grpSpPr>
        <p:sp>
          <p:nvSpPr>
            <p:cNvPr id="1048680"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81"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682" name="TextBox 37"/>
          <p:cNvSpPr txBox="1"/>
          <p:nvPr/>
        </p:nvSpPr>
        <p:spPr bwMode="auto">
          <a:xfrm>
            <a:off x="6331221" y="1084329"/>
            <a:ext cx="5432864" cy="369332"/>
          </a:xfrm>
          <a:prstGeom prst="rect">
            <a:avLst/>
          </a:prstGeom>
          <a:noFill/>
        </p:spPr>
        <p:txBody>
          <a:bodyPr wrap="square" rtlCol="0">
            <a:spAutoFit/>
          </a:bodyPr>
          <a:lstStyle/>
          <a:p>
            <a:pPr>
              <a:defRPr/>
            </a:pPr>
            <a:r>
              <a:rPr lang="en-IN" sz="1800" b="1">
                <a:solidFill>
                  <a:srgbClr val="E62E40"/>
                </a:solidFill>
                <a:latin typeface="Calibri"/>
              </a:rPr>
              <a:t>Statement of the problem</a:t>
            </a:r>
            <a:r>
              <a:rPr lang="en-IN">
                <a:solidFill>
                  <a:srgbClr val="E62E40"/>
                </a:solidFill>
                <a:latin typeface="Aptos Display"/>
              </a:rPr>
              <a:t>………………………</a:t>
            </a:r>
            <a:endParaRPr/>
          </a:p>
        </p:txBody>
      </p:sp>
      <p:sp>
        <p:nvSpPr>
          <p:cNvPr id="1048683" name="TextBox 39"/>
          <p:cNvSpPr txBox="1"/>
          <p:nvPr/>
        </p:nvSpPr>
        <p:spPr bwMode="auto">
          <a:xfrm>
            <a:off x="6331221" y="1401350"/>
            <a:ext cx="5260085" cy="4780639"/>
          </a:xfrm>
          <a:prstGeom prst="rect">
            <a:avLst/>
          </a:prstGeom>
          <a:noFill/>
        </p:spPr>
        <p:txBody>
          <a:bodyPr wrap="square">
            <a:spAutoFit/>
          </a:bodyPr>
          <a:lstStyle/>
          <a:p>
            <a:pPr algn="just">
              <a:spcAft>
                <a:spcPts val="1000"/>
              </a:spcAft>
              <a:defRPr/>
            </a:pPr>
            <a:r>
              <a:rPr lang="en-IN" sz="1400">
                <a:solidFill>
                  <a:srgbClr val="000000"/>
                </a:solidFill>
              </a:rPr>
              <a:t>When Mayden Hayes approached us, they were navigating a crowded and challenging real estate market. While the development itself offered unparalleled quality, there were several barriers preventing them from achieving their full sales potential:</a:t>
            </a:r>
            <a:endParaRPr lang="en-IN" sz="1400"/>
          </a:p>
          <a:p>
            <a:pPr marL="450215" indent="-228600" algn="just">
              <a:spcAft>
                <a:spcPts val="1000"/>
              </a:spcAft>
              <a:buFont typeface="+mj-lt"/>
              <a:buAutoNum type="arabicPeriod"/>
              <a:defRPr/>
            </a:pPr>
            <a:r>
              <a:rPr lang="en-IN" sz="1400" b="1">
                <a:solidFill>
                  <a:srgbClr val="000000"/>
                </a:solidFill>
              </a:rPr>
              <a:t>Limited Market Reach:</a:t>
            </a:r>
            <a:r>
              <a:rPr lang="en-IN" sz="1400">
                <a:solidFill>
                  <a:srgbClr val="000000"/>
                </a:solidFill>
              </a:rPr>
              <a:t> They needed to attract a diverse audience, including both local buyers and those considering relocating to the area.</a:t>
            </a:r>
            <a:endParaRPr lang="en-IN" sz="1400"/>
          </a:p>
          <a:p>
            <a:pPr marL="450215" indent="-228600" algn="just">
              <a:spcAft>
                <a:spcPts val="1000"/>
              </a:spcAft>
              <a:buFont typeface="+mj-lt"/>
              <a:buAutoNum type="arabicPeriod"/>
              <a:defRPr/>
            </a:pPr>
            <a:r>
              <a:rPr lang="en-IN" sz="1400" b="1">
                <a:solidFill>
                  <a:srgbClr val="000000"/>
                </a:solidFill>
              </a:rPr>
              <a:t>Unclear Messaging:</a:t>
            </a:r>
            <a:r>
              <a:rPr lang="en-IN" sz="1400">
                <a:solidFill>
                  <a:srgbClr val="000000"/>
                </a:solidFill>
              </a:rPr>
              <a:t> The brand struggled to clearly convey its unique value proposition to potential buyers.</a:t>
            </a:r>
            <a:endParaRPr lang="en-IN" sz="1400"/>
          </a:p>
          <a:p>
            <a:pPr marL="450215" indent="-228600" algn="just">
              <a:spcAft>
                <a:spcPts val="1000"/>
              </a:spcAft>
              <a:buFont typeface="+mj-lt"/>
              <a:buAutoNum type="arabicPeriod"/>
              <a:defRPr/>
            </a:pPr>
            <a:r>
              <a:rPr lang="en-IN" sz="1400" b="1">
                <a:solidFill>
                  <a:srgbClr val="000000"/>
                </a:solidFill>
              </a:rPr>
              <a:t>Lack of Integrated Marketing Campaigns:</a:t>
            </a:r>
            <a:r>
              <a:rPr lang="en-IN" sz="1400">
                <a:solidFill>
                  <a:srgbClr val="000000"/>
                </a:solidFill>
              </a:rPr>
              <a:t> Their marketing efforts were scattered, relying on outdated methods and missing out on the benefits of a cohesive digital and traditional approach.</a:t>
            </a:r>
            <a:endParaRPr lang="en-IN" sz="1400"/>
          </a:p>
          <a:p>
            <a:pPr marL="450215" indent="-228600" algn="just">
              <a:spcAft>
                <a:spcPts val="1000"/>
              </a:spcAft>
              <a:buFont typeface="+mj-lt"/>
              <a:buAutoNum type="arabicPeriod"/>
              <a:defRPr/>
            </a:pPr>
            <a:r>
              <a:rPr lang="en-IN" sz="1400" b="1">
                <a:solidFill>
                  <a:srgbClr val="000000"/>
                </a:solidFill>
              </a:rPr>
              <a:t>Uncertainty in Direction:</a:t>
            </a:r>
            <a:r>
              <a:rPr lang="en-IN" sz="1400">
                <a:solidFill>
                  <a:srgbClr val="000000"/>
                </a:solidFill>
              </a:rPr>
              <a:t> The client lacked clarity on how best to position their development and navigate the complexities of modern marketing.</a:t>
            </a:r>
            <a:endParaRPr lang="en-IN" sz="1400"/>
          </a:p>
          <a:p>
            <a:pPr algn="just">
              <a:spcAft>
                <a:spcPts val="1000"/>
              </a:spcAft>
              <a:defRPr/>
            </a:pPr>
            <a:r>
              <a:rPr lang="en-IN" sz="1400">
                <a:solidFill>
                  <a:srgbClr val="000000"/>
                </a:solidFill>
              </a:rPr>
              <a:t>Mayden Hayes needed more than a marketing strategy—they needed a trusted partner who could guide them through the process, ensuring their campaign resonated with the right audience.</a:t>
            </a:r>
            <a:endParaRPr lang="en-IN" sz="1400"/>
          </a:p>
        </p:txBody>
      </p:sp>
      <p:pic>
        <p:nvPicPr>
          <p:cNvPr id="2097172" name="Picture 17"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pic>
        <p:nvPicPr>
          <p:cNvPr id="11" name="Picture 8"/>
          <p:cNvPicPr>
            <a:picLocks noChangeAspect="1"/>
          </p:cNvPicPr>
          <p:nvPr/>
        </p:nvPicPr>
        <p:blipFill>
          <a:blip r:embed="rId4"/>
          <a:srcRect l="23340" t="14179" r="15816" b="51171"/>
          <a:stretch/>
        </p:blipFill>
        <p:spPr bwMode="auto">
          <a:xfrm>
            <a:off x="977405" y="4712358"/>
            <a:ext cx="4960801" cy="15893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72"/>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bwMode="auto">
        <a:xfrm>
          <a:off x="0" y="0"/>
          <a:ext cx="0" cy="0"/>
          <a:chOff x="0" y="0"/>
          <a:chExt cx="0" cy="0"/>
        </a:xfrm>
      </p:grpSpPr>
      <p:pic>
        <p:nvPicPr>
          <p:cNvPr id="2097155" name="Picture 4" descr="A picture containing sunset, road  Description automatically generated"/>
          <p:cNvPicPr>
            <a:picLocks noChangeAspect="1"/>
          </p:cNvPicPr>
          <p:nvPr/>
        </p:nvPicPr>
        <p:blipFill>
          <a:blip r:embed="rId3"/>
          <a:stretch/>
        </p:blipFill>
        <p:spPr bwMode="auto">
          <a:xfrm>
            <a:off x="-205709" y="-219831"/>
            <a:ext cx="12603418" cy="8402278"/>
          </a:xfrm>
          <a:prstGeom prst="rect">
            <a:avLst/>
          </a:prstGeom>
        </p:spPr>
      </p:pic>
      <p:sp>
        <p:nvSpPr>
          <p:cNvPr id="1048597" name="Rectangle 5"/>
          <p:cNvSpPr/>
          <p:nvPr/>
        </p:nvSpPr>
        <p:spPr bwMode="auto">
          <a:xfrm rot="16199998">
            <a:off x="-1281763" y="164425"/>
            <a:ext cx="9111597" cy="7719869"/>
          </a:xfrm>
          <a:prstGeom prst="rect">
            <a:avLst/>
          </a:prstGeom>
          <a:gradFill>
            <a:gsLst>
              <a:gs pos="8000">
                <a:schemeClr val="bg1"/>
              </a:gs>
              <a:gs pos="27000">
                <a:srgbClr val="F2F2F2">
                  <a:alpha val="98000"/>
                </a:srgbClr>
              </a:gs>
              <a:gs pos="33000">
                <a:schemeClr val="bg1">
                  <a:lumMod val="85000"/>
                </a:schemeClr>
              </a:gs>
              <a:gs pos="81000">
                <a:schemeClr val="bg1">
                  <a:lumMod val="95000"/>
                  <a:alpha val="13000"/>
                </a:schemeClr>
              </a:gs>
              <a:gs pos="100000">
                <a:schemeClr val="tx1">
                  <a:lumMod val="95000"/>
                  <a:lumOff val="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sp>
        <p:nvSpPr>
          <p:cNvPr id="1048598" name="Text Box 503"/>
          <p:cNvSpPr txBox="1">
            <a:spLocks noChangeArrowheads="1"/>
          </p:cNvSpPr>
          <p:nvPr/>
        </p:nvSpPr>
        <p:spPr bwMode="auto">
          <a:xfrm>
            <a:off x="4964210" y="1262682"/>
            <a:ext cx="1017588" cy="1884363"/>
          </a:xfrm>
          <a:prstGeom prst="rect">
            <a:avLst/>
          </a:prstGeom>
          <a:noFill/>
          <a:ln>
            <a:noFill/>
          </a:ln>
        </p:spPr>
        <p:txBody>
          <a:bodyPr vert="horz" wrap="square" lIns="0" tIns="0" rIns="0" bIns="0" numCol="1" anchor="t" anchorCtr="0" compatLnSpc="1"/>
          <a:lstStyle/>
          <a:p>
            <a:pPr marL="0" marR="0" lvl="0" indent="0" algn="l" defTabSz="914400">
              <a:lnSpc>
                <a:spcPct val="100000"/>
              </a:lnSpc>
              <a:spcBef>
                <a:spcPts val="0"/>
              </a:spcBef>
              <a:spcAft>
                <a:spcPts val="0"/>
              </a:spcAft>
              <a:buClrTx/>
              <a:buSzTx/>
              <a:buFontTx/>
              <a:buNone/>
              <a:defRPr/>
            </a:pPr>
            <a:r>
              <a:rPr lang="en-GB" sz="20000" b="0" i="0" u="none" strike="noStrike" cap="none" spc="0">
                <a:ln>
                  <a:noFill/>
                </a:ln>
                <a:solidFill>
                  <a:srgbClr val="F4313F"/>
                </a:solidFill>
                <a:latin typeface="Arial"/>
                <a:ea typeface="Arial"/>
                <a:cs typeface="Arial"/>
              </a:rPr>
              <a:t>“</a:t>
            </a:r>
            <a:endParaRPr lang="en-GB" sz="20000" b="0" i="0" u="none" strike="noStrike" cap="none" spc="0">
              <a:ln>
                <a:noFill/>
              </a:ln>
              <a:solidFill>
                <a:srgbClr val="F4313F"/>
              </a:solidFill>
              <a:latin typeface="Arial"/>
              <a:cs typeface="Arial"/>
            </a:endParaRPr>
          </a:p>
        </p:txBody>
      </p:sp>
      <p:sp>
        <p:nvSpPr>
          <p:cNvPr id="1048599" name="TextBox 6"/>
          <p:cNvSpPr txBox="1"/>
          <p:nvPr/>
        </p:nvSpPr>
        <p:spPr bwMode="auto">
          <a:xfrm>
            <a:off x="9303441" y="3261342"/>
            <a:ext cx="2320520" cy="33531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en-GB" sz="1600" b="0" i="0" u="none" strike="noStrike" cap="none" spc="-35">
                <a:ln>
                  <a:noFill/>
                </a:ln>
                <a:solidFill>
                  <a:srgbClr val="FFFFFF"/>
                </a:solidFill>
                <a:latin typeface="Arial"/>
                <a:ea typeface="Arial"/>
                <a:cs typeface="Arial"/>
              </a:rPr>
              <a:t>-Lee </a:t>
            </a:r>
            <a:r>
              <a:rPr lang="en-GB" sz="1600" b="0" i="0" u="none" strike="noStrike" cap="none" spc="-45">
                <a:ln>
                  <a:noFill/>
                </a:ln>
                <a:solidFill>
                  <a:srgbClr val="FFFFFF"/>
                </a:solidFill>
                <a:latin typeface="Arial"/>
                <a:ea typeface="Arial"/>
                <a:cs typeface="Arial"/>
              </a:rPr>
              <a:t>Kavanagh</a:t>
            </a:r>
            <a:endParaRPr lang="en-US" sz="1600" b="0" i="0" u="none" strike="noStrike" cap="none" spc="0">
              <a:ln>
                <a:noFill/>
              </a:ln>
              <a:solidFill>
                <a:prstClr val="black"/>
              </a:solidFill>
              <a:latin typeface="Arial"/>
              <a:cs typeface="Arial"/>
            </a:endParaRPr>
          </a:p>
        </p:txBody>
      </p:sp>
      <p:sp>
        <p:nvSpPr>
          <p:cNvPr id="1048600" name="Rectangle 8"/>
          <p:cNvSpPr>
            <a:spLocks noChangeArrowheads="1"/>
          </p:cNvSpPr>
          <p:nvPr/>
        </p:nvSpPr>
        <p:spPr bwMode="auto">
          <a:xfrm>
            <a:off x="5473003" y="1717825"/>
            <a:ext cx="5833367" cy="1189079"/>
          </a:xfrm>
          <a:prstGeom prst="rect">
            <a:avLst/>
          </a:prstGeom>
          <a:noFill/>
          <a:ln>
            <a:noFill/>
          </a:ln>
          <a:effectLst/>
        </p:spPr>
        <p:txBody>
          <a:bodyPr vert="horz" wrap="square" lIns="91440" tIns="45720" rIns="91440" bIns="45720" numCol="1" anchor="ctr" anchorCtr="0" compatLnSpc="1">
            <a:spAutoFit/>
          </a:bodyPr>
          <a:lstStyle/>
          <a:p>
            <a:pPr marL="0" marR="0" lvl="0" indent="0" algn="ctr" defTabSz="914400">
              <a:lnSpc>
                <a:spcPct val="100000"/>
              </a:lnSpc>
              <a:spcBef>
                <a:spcPts val="0"/>
              </a:spcBef>
              <a:spcAft>
                <a:spcPts val="0"/>
              </a:spcAft>
              <a:buClrTx/>
              <a:buSzTx/>
              <a:buFontTx/>
              <a:buNone/>
              <a:defRPr/>
            </a:pPr>
            <a:r>
              <a:rPr lang="en-GB" sz="3600" b="0" i="0" u="none" strike="noStrike" cap="none" spc="0">
                <a:ln>
                  <a:noFill/>
                </a:ln>
                <a:solidFill>
                  <a:prstClr val="white"/>
                </a:solidFill>
                <a:latin typeface="Arial"/>
                <a:cs typeface="Arial"/>
              </a:rPr>
              <a:t>Transforming</a:t>
            </a:r>
            <a:r>
              <a:rPr lang="en-GB" sz="3600" b="0" i="0" u="none" strike="noStrike" cap="none" spc="0">
                <a:ln>
                  <a:noFill/>
                </a:ln>
                <a:solidFill>
                  <a:srgbClr val="FFFFFF"/>
                </a:solidFill>
                <a:latin typeface="Arial"/>
                <a:cs typeface="Arial"/>
              </a:rPr>
              <a:t> Your Brand</a:t>
            </a:r>
          </a:p>
          <a:p>
            <a:pPr marL="0" marR="0" lvl="0" indent="0" algn="ctr" defTabSz="914400">
              <a:lnSpc>
                <a:spcPct val="100000"/>
              </a:lnSpc>
              <a:spcBef>
                <a:spcPts val="0"/>
              </a:spcBef>
              <a:spcAft>
                <a:spcPts val="0"/>
              </a:spcAft>
              <a:buClrTx/>
              <a:buSzTx/>
              <a:buFontTx/>
              <a:buNone/>
              <a:defRPr/>
            </a:pPr>
            <a:r>
              <a:rPr lang="en-GB" sz="3600" b="0" i="0" u="none" strike="noStrike" cap="none" spc="0">
                <a:ln>
                  <a:noFill/>
                </a:ln>
                <a:solidFill>
                  <a:srgbClr val="FFFFFF"/>
                </a:solidFill>
                <a:latin typeface="Arial"/>
                <a:ea typeface="Arial"/>
                <a:cs typeface="Arial"/>
              </a:rPr>
              <a:t>Building Relationships</a:t>
            </a:r>
            <a:endParaRPr lang="en-GB" sz="2500" b="0" i="0" u="none" strike="noStrike" cap="none" spc="0">
              <a:ln>
                <a:noFill/>
              </a:ln>
              <a:solidFill>
                <a:prstClr val="black"/>
              </a:solidFill>
              <a:latin typeface="Arial"/>
              <a:cs typeface="Arial"/>
            </a:endParaRPr>
          </a:p>
        </p:txBody>
      </p:sp>
      <p:sp>
        <p:nvSpPr>
          <p:cNvPr id="1048601" name="Text Box 503"/>
          <p:cNvSpPr txBox="1">
            <a:spLocks noChangeArrowheads="1"/>
          </p:cNvSpPr>
          <p:nvPr/>
        </p:nvSpPr>
        <p:spPr bwMode="auto">
          <a:xfrm rot="10800000">
            <a:off x="10920535" y="1157278"/>
            <a:ext cx="961180" cy="1989766"/>
          </a:xfrm>
          <a:prstGeom prst="rect">
            <a:avLst/>
          </a:prstGeom>
          <a:noFill/>
          <a:ln>
            <a:noFill/>
          </a:ln>
        </p:spPr>
        <p:txBody>
          <a:bodyPr vert="horz" wrap="square" lIns="0" tIns="0" rIns="0" bIns="0" numCol="1" anchor="t" anchorCtr="0" compatLnSpc="1"/>
          <a:lstStyle/>
          <a:p>
            <a:pPr marL="0" marR="0" lvl="0" indent="0" algn="l" defTabSz="914400">
              <a:lnSpc>
                <a:spcPct val="100000"/>
              </a:lnSpc>
              <a:spcBef>
                <a:spcPts val="0"/>
              </a:spcBef>
              <a:spcAft>
                <a:spcPts val="0"/>
              </a:spcAft>
              <a:buClrTx/>
              <a:buSzTx/>
              <a:buFontTx/>
              <a:buNone/>
              <a:defRPr/>
            </a:pPr>
            <a:r>
              <a:rPr lang="en-GB" sz="20000" b="0" i="0" u="none" strike="noStrike" cap="none" spc="0">
                <a:ln>
                  <a:noFill/>
                </a:ln>
                <a:solidFill>
                  <a:srgbClr val="F4313F"/>
                </a:solidFill>
                <a:latin typeface="Arial"/>
                <a:ea typeface="Arial"/>
                <a:cs typeface="Arial"/>
              </a:rPr>
              <a:t>“</a:t>
            </a:r>
            <a:endParaRPr lang="en-GB" sz="20000" b="0" i="0" u="none" strike="noStrike" cap="none" spc="0">
              <a:ln>
                <a:noFill/>
              </a:ln>
              <a:solidFill>
                <a:srgbClr val="F4313F"/>
              </a:solidFill>
              <a:latin typeface="Arial"/>
              <a:cs typeface="Arial"/>
            </a:endParaRPr>
          </a:p>
        </p:txBody>
      </p:sp>
      <p:pic>
        <p:nvPicPr>
          <p:cNvPr id="2097156" name="Picture 7"/>
          <p:cNvPicPr>
            <a:picLocks noChangeAspect="1"/>
          </p:cNvPicPr>
          <p:nvPr/>
        </p:nvPicPr>
        <p:blipFill>
          <a:blip r:embed="rId4"/>
          <a:stretch/>
        </p:blipFill>
        <p:spPr bwMode="auto">
          <a:xfrm>
            <a:off x="-585902" y="174566"/>
            <a:ext cx="6683434" cy="66834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48598"/>
                                        </p:tgtEl>
                                        <p:attrNameLst>
                                          <p:attrName>style.visibility</p:attrName>
                                        </p:attrNameLst>
                                      </p:cBhvr>
                                      <p:to>
                                        <p:strVal val="visible"/>
                                      </p:to>
                                    </p:set>
                                    <p:anim calcmode="lin" valueType="num">
                                      <p:cBhvr additive="base">
                                        <p:cTn id="7" dur="2000" fill="hold"/>
                                        <p:tgtEl>
                                          <p:spTgt spid="1048598"/>
                                        </p:tgtEl>
                                        <p:attrNameLst>
                                          <p:attrName>ppt_x</p:attrName>
                                        </p:attrNameLst>
                                      </p:cBhvr>
                                      <p:tavLst>
                                        <p:tav tm="0">
                                          <p:val>
                                            <p:strVal val="#ppt_x"/>
                                          </p:val>
                                        </p:tav>
                                        <p:tav tm="100000">
                                          <p:val>
                                            <p:strVal val="#ppt_x"/>
                                          </p:val>
                                        </p:tav>
                                      </p:tavLst>
                                    </p:anim>
                                    <p:anim calcmode="lin" valueType="num">
                                      <p:cBhvr additive="base">
                                        <p:cTn id="8" dur="2000" fill="hold"/>
                                        <p:tgtEl>
                                          <p:spTgt spid="1048598"/>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48601"/>
                                        </p:tgtEl>
                                        <p:attrNameLst>
                                          <p:attrName>style.visibility</p:attrName>
                                        </p:attrNameLst>
                                      </p:cBhvr>
                                      <p:to>
                                        <p:strVal val="visible"/>
                                      </p:to>
                                    </p:set>
                                    <p:anim calcmode="lin" valueType="num">
                                      <p:cBhvr additive="base">
                                        <p:cTn id="11" dur="2000" fill="hold"/>
                                        <p:tgtEl>
                                          <p:spTgt spid="1048601"/>
                                        </p:tgtEl>
                                        <p:attrNameLst>
                                          <p:attrName>ppt_x</p:attrName>
                                        </p:attrNameLst>
                                      </p:cBhvr>
                                      <p:tavLst>
                                        <p:tav tm="0">
                                          <p:val>
                                            <p:strVal val="#ppt_x"/>
                                          </p:val>
                                        </p:tav>
                                        <p:tav tm="100000">
                                          <p:val>
                                            <p:strVal val="#ppt_x"/>
                                          </p:val>
                                        </p:tav>
                                      </p:tavLst>
                                    </p:anim>
                                    <p:anim calcmode="lin" valueType="num">
                                      <p:cBhvr additive="base">
                                        <p:cTn id="12" dur="2000" fill="hold"/>
                                        <p:tgtEl>
                                          <p:spTgt spid="1048601"/>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048599"/>
                                        </p:tgtEl>
                                        <p:attrNameLst>
                                          <p:attrName>style.visibility</p:attrName>
                                        </p:attrNameLst>
                                      </p:cBhvr>
                                      <p:to>
                                        <p:strVal val="visible"/>
                                      </p:to>
                                    </p:set>
                                    <p:animEffect transition="in" filter="fade">
                                      <p:cBhvr>
                                        <p:cTn id="16" dur="2000"/>
                                        <p:tgtEl>
                                          <p:spTgt spid="1048599"/>
                                        </p:tgtEl>
                                      </p:cBhvr>
                                    </p:animEffect>
                                  </p:childTnLst>
                                </p:cTn>
                              </p:par>
                              <p:par>
                                <p:cTn id="17" presetID="2" presetClass="entr" presetSubtype="8" fill="hold" nodeType="withEffect">
                                  <p:stCondLst>
                                    <p:cond delay="0"/>
                                  </p:stCondLst>
                                  <p:childTnLst>
                                    <p:set>
                                      <p:cBhvr>
                                        <p:cTn id="18" dur="1" fill="hold">
                                          <p:stCondLst>
                                            <p:cond delay="0"/>
                                          </p:stCondLst>
                                        </p:cTn>
                                        <p:tgtEl>
                                          <p:spTgt spid="2097156"/>
                                        </p:tgtEl>
                                        <p:attrNameLst>
                                          <p:attrName>style.visibility</p:attrName>
                                        </p:attrNameLst>
                                      </p:cBhvr>
                                      <p:to>
                                        <p:strVal val="visible"/>
                                      </p:to>
                                    </p:set>
                                    <p:anim calcmode="lin" valueType="num">
                                      <p:cBhvr additive="base">
                                        <p:cTn id="19" dur="2000" fill="hold"/>
                                        <p:tgtEl>
                                          <p:spTgt spid="2097156"/>
                                        </p:tgtEl>
                                        <p:attrNameLst>
                                          <p:attrName>ppt_x</p:attrName>
                                        </p:attrNameLst>
                                      </p:cBhvr>
                                      <p:tavLst>
                                        <p:tav tm="0">
                                          <p:val>
                                            <p:strVal val="0-#ppt_w/2"/>
                                          </p:val>
                                        </p:tav>
                                        <p:tav tm="100000">
                                          <p:val>
                                            <p:strVal val="#ppt_x"/>
                                          </p:val>
                                        </p:tav>
                                      </p:tavLst>
                                    </p:anim>
                                    <p:anim calcmode="lin" valueType="num">
                                      <p:cBhvr additive="base">
                                        <p:cTn id="20" dur="2000" fill="hold"/>
                                        <p:tgtEl>
                                          <p:spTgt spid="20971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79" name="Group 8"/>
          <p:cNvGrpSpPr/>
          <p:nvPr/>
        </p:nvGrpSpPr>
        <p:grpSpPr bwMode="auto">
          <a:xfrm>
            <a:off x="9719310" y="4313555"/>
            <a:ext cx="2185670" cy="2185670"/>
            <a:chOff x="15758" y="7358"/>
            <a:chExt cx="3442" cy="3442"/>
          </a:xfrm>
        </p:grpSpPr>
        <p:sp>
          <p:nvSpPr>
            <p:cNvPr id="1048684"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85"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686" name="TextBox 3"/>
          <p:cNvSpPr txBox="1"/>
          <p:nvPr/>
        </p:nvSpPr>
        <p:spPr bwMode="auto">
          <a:xfrm>
            <a:off x="931689" y="385079"/>
            <a:ext cx="6099142" cy="46166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en-GB" sz="2400" b="1" u="sng">
                <a:solidFill>
                  <a:srgbClr val="E62E40"/>
                </a:solidFill>
                <a:latin typeface="Avenir LT Std 65 Medium"/>
                <a:cs typeface="Arial"/>
              </a:rPr>
              <a:t>Our Approach &amp; Solution</a:t>
            </a:r>
            <a:endParaRPr/>
          </a:p>
        </p:txBody>
      </p:sp>
      <p:sp>
        <p:nvSpPr>
          <p:cNvPr id="1048687" name="TextBox 14"/>
          <p:cNvSpPr txBox="1"/>
          <p:nvPr/>
        </p:nvSpPr>
        <p:spPr bwMode="auto">
          <a:xfrm>
            <a:off x="898999" y="929511"/>
            <a:ext cx="5164669" cy="5928719"/>
          </a:xfrm>
          <a:prstGeom prst="rect">
            <a:avLst/>
          </a:prstGeom>
          <a:noFill/>
        </p:spPr>
        <p:txBody>
          <a:bodyPr wrap="square">
            <a:spAutoFit/>
          </a:bodyPr>
          <a:lstStyle/>
          <a:p>
            <a:pPr algn="just">
              <a:spcAft>
                <a:spcPts val="1000"/>
              </a:spcAft>
              <a:defRPr/>
            </a:pPr>
            <a:r>
              <a:rPr lang="en-IN" sz="1400">
                <a:solidFill>
                  <a:srgbClr val="000000"/>
                </a:solidFill>
              </a:rPr>
              <a:t>To address Mayden Hayes’ challenges, we developed a tailored strategy designed to maximize visibility, build trust, and drive interest:</a:t>
            </a:r>
            <a:endParaRPr lang="en-IN" sz="1400"/>
          </a:p>
          <a:p>
            <a:pPr algn="just">
              <a:spcAft>
                <a:spcPts val="1000"/>
              </a:spcAft>
              <a:defRPr/>
            </a:pPr>
            <a:r>
              <a:rPr lang="en-IN" sz="1400" b="1">
                <a:solidFill>
                  <a:srgbClr val="C00000"/>
                </a:solidFill>
              </a:rPr>
              <a:t>Collaborative Discovery Process</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We began by working closely with the developers, holding </a:t>
            </a:r>
            <a:r>
              <a:rPr lang="en-IN" sz="1400" b="1">
                <a:solidFill>
                  <a:srgbClr val="000000"/>
                </a:solidFill>
              </a:rPr>
              <a:t>regular in-person and online meetings</a:t>
            </a:r>
            <a:r>
              <a:rPr lang="en-IN" sz="1400">
                <a:solidFill>
                  <a:srgbClr val="000000"/>
                </a:solidFill>
              </a:rPr>
              <a:t> to deeply understand their goals, challenges, and target audience.</a:t>
            </a:r>
            <a:endParaRPr lang="en-IN" sz="1400"/>
          </a:p>
          <a:p>
            <a:pPr marL="450215" indent="-228600" algn="just">
              <a:spcAft>
                <a:spcPts val="1000"/>
              </a:spcAft>
              <a:buFont typeface="Arial"/>
              <a:buChar char="•"/>
              <a:defRPr/>
            </a:pPr>
            <a:r>
              <a:rPr lang="en-IN" sz="1400">
                <a:solidFill>
                  <a:srgbClr val="000000"/>
                </a:solidFill>
              </a:rPr>
              <a:t>This collaborative approach provided the clarity needed for the Mayden Hayes team to make informed decisions about their brand direction.</a:t>
            </a:r>
            <a:endParaRPr lang="en-IN" sz="1400"/>
          </a:p>
          <a:p>
            <a:pPr algn="just">
              <a:spcAft>
                <a:spcPts val="1000"/>
              </a:spcAft>
              <a:defRPr/>
            </a:pPr>
            <a:r>
              <a:rPr lang="en-IN" sz="1400" b="1">
                <a:solidFill>
                  <a:srgbClr val="C00000"/>
                </a:solidFill>
              </a:rPr>
              <a:t>Comprehensive Marketing Campaigns</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We launched a </a:t>
            </a:r>
            <a:r>
              <a:rPr lang="en-IN" sz="1400" b="1">
                <a:solidFill>
                  <a:srgbClr val="000000"/>
                </a:solidFill>
              </a:rPr>
              <a:t>multi-channel campaign</a:t>
            </a:r>
            <a:r>
              <a:rPr lang="en-IN" sz="1400">
                <a:solidFill>
                  <a:srgbClr val="000000"/>
                </a:solidFill>
              </a:rPr>
              <a:t> combining digital and traditional marketing techniques to reach diverse audience segments.</a:t>
            </a:r>
            <a:endParaRPr lang="en-IN" sz="1400"/>
          </a:p>
          <a:p>
            <a:pPr marL="450215" indent="-228600" algn="just">
              <a:spcAft>
                <a:spcPts val="1000"/>
              </a:spcAft>
              <a:buFont typeface="Arial"/>
              <a:buChar char="•"/>
              <a:defRPr/>
            </a:pPr>
            <a:r>
              <a:rPr lang="en-IN" sz="1400">
                <a:solidFill>
                  <a:srgbClr val="000000"/>
                </a:solidFill>
              </a:rPr>
              <a:t>Platforms like </a:t>
            </a:r>
            <a:r>
              <a:rPr lang="en-IN" sz="1400" b="1">
                <a:solidFill>
                  <a:srgbClr val="000000"/>
                </a:solidFill>
              </a:rPr>
              <a:t>social media (SMM), SEO, and PPC advertising</a:t>
            </a:r>
            <a:r>
              <a:rPr lang="en-IN" sz="1400">
                <a:solidFill>
                  <a:srgbClr val="000000"/>
                </a:solidFill>
              </a:rPr>
              <a:t> were employed to enhance visibility and engagement, while traditional channels ensured outreach to local buyers.</a:t>
            </a:r>
            <a:endParaRPr/>
          </a:p>
          <a:p>
            <a:pPr algn="just">
              <a:spcAft>
                <a:spcPts val="1000"/>
              </a:spcAft>
              <a:defRPr/>
            </a:pPr>
            <a:r>
              <a:rPr lang="en-IN" sz="1400" b="1">
                <a:solidFill>
                  <a:srgbClr val="C00000"/>
                </a:solidFill>
              </a:rPr>
              <a:t>Social Media Marketing (SMM)</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We created engaging social media content, including virtual home tours, customer testimonials, and community highlights, to connect emotionally with potential buyers</a:t>
            </a:r>
            <a:endParaRPr lang="en-IN" sz="1400"/>
          </a:p>
          <a:p>
            <a:pPr>
              <a:spcAft>
                <a:spcPts val="1000"/>
              </a:spcAft>
              <a:defRPr/>
            </a:pPr>
            <a:endParaRPr lang="en-IN" sz="1400"/>
          </a:p>
        </p:txBody>
      </p:sp>
      <p:pic>
        <p:nvPicPr>
          <p:cNvPr id="2097173" name="Picture 5"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sp>
        <p:nvSpPr>
          <p:cNvPr id="1048688" name="TextBox 2"/>
          <p:cNvSpPr txBox="1"/>
          <p:nvPr/>
        </p:nvSpPr>
        <p:spPr bwMode="auto">
          <a:xfrm>
            <a:off x="6304142" y="929511"/>
            <a:ext cx="5164669" cy="5247999"/>
          </a:xfrm>
          <a:prstGeom prst="rect">
            <a:avLst/>
          </a:prstGeom>
          <a:noFill/>
        </p:spPr>
        <p:txBody>
          <a:bodyPr wrap="square">
            <a:spAutoFit/>
          </a:bodyPr>
          <a:lstStyle/>
          <a:p>
            <a:pPr algn="just">
              <a:spcAft>
                <a:spcPts val="1000"/>
              </a:spcAft>
              <a:defRPr/>
            </a:pPr>
            <a:r>
              <a:rPr lang="en-IN" sz="1400" b="1">
                <a:solidFill>
                  <a:srgbClr val="C00000"/>
                </a:solidFill>
              </a:rPr>
              <a:t>Website Support and Maintenance</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A well-functioning website was key to the campaign’s success. We provided </a:t>
            </a:r>
            <a:r>
              <a:rPr lang="en-IN" sz="1400" b="1">
                <a:solidFill>
                  <a:srgbClr val="000000"/>
                </a:solidFill>
              </a:rPr>
              <a:t>ongoing support and maintenance</a:t>
            </a:r>
            <a:r>
              <a:rPr lang="en-IN" sz="1400">
                <a:solidFill>
                  <a:srgbClr val="000000"/>
                </a:solidFill>
              </a:rPr>
              <a:t>, ensuring that visitors enjoyed a seamless experience while exploring the properties online.</a:t>
            </a:r>
            <a:endParaRPr lang="en-IN" sz="1400"/>
          </a:p>
          <a:p>
            <a:pPr marL="450215" indent="-228600" algn="just">
              <a:spcAft>
                <a:spcPts val="1000"/>
              </a:spcAft>
              <a:buFont typeface="Arial"/>
              <a:buChar char="•"/>
              <a:defRPr/>
            </a:pPr>
            <a:r>
              <a:rPr lang="en-IN" sz="1400">
                <a:solidFill>
                  <a:srgbClr val="000000"/>
                </a:solidFill>
              </a:rPr>
              <a:t>Optimized landing pages and clear calls-to-action guided potential buyers toward scheduling viewings and making inquiries.</a:t>
            </a:r>
            <a:endParaRPr lang="en-IN" sz="1400">
              <a:solidFill>
                <a:srgbClr val="C00000"/>
              </a:solidFill>
            </a:endParaRPr>
          </a:p>
          <a:p>
            <a:pPr algn="just">
              <a:spcAft>
                <a:spcPts val="1000"/>
              </a:spcAft>
              <a:defRPr/>
            </a:pPr>
            <a:r>
              <a:rPr lang="en-IN" sz="1400" b="1">
                <a:solidFill>
                  <a:srgbClr val="C00000"/>
                </a:solidFill>
              </a:rPr>
              <a:t>Search Engine Optimization (SEO)</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By optimizing the website’s content and technical aspects, we improved </a:t>
            </a:r>
            <a:r>
              <a:rPr lang="en-IN" sz="1400" b="1">
                <a:solidFill>
                  <a:srgbClr val="000000"/>
                </a:solidFill>
              </a:rPr>
              <a:t>organic search rankings</a:t>
            </a:r>
            <a:r>
              <a:rPr lang="en-IN" sz="1400">
                <a:solidFill>
                  <a:srgbClr val="000000"/>
                </a:solidFill>
              </a:rPr>
              <a:t>, ensuring Mayden Hayes was easily discoverable by users searching for luxury housing in Meath.</a:t>
            </a:r>
            <a:endParaRPr lang="en-IN" sz="1400"/>
          </a:p>
          <a:p>
            <a:pPr algn="just">
              <a:spcAft>
                <a:spcPts val="1000"/>
              </a:spcAft>
              <a:defRPr/>
            </a:pPr>
            <a:r>
              <a:rPr lang="en-IN" sz="1400" b="1">
                <a:solidFill>
                  <a:srgbClr val="C00000"/>
                </a:solidFill>
              </a:rPr>
              <a:t>Pay-Per-Click (PPC) Campaigns</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Strategic PPC advertising targeted specific demographics, driving high-quality leads to the website. Ads were tailored to emphasize the unique features of Mayden Hayes homes, such as spacious layouts, family-friendly designs, and competitive pricing.</a:t>
            </a:r>
            <a:endParaRPr lang="en-IN" sz="1400"/>
          </a:p>
          <a:p>
            <a:pPr>
              <a:spcAft>
                <a:spcPts val="1000"/>
              </a:spcAft>
              <a:defRPr/>
            </a:pPr>
            <a:r>
              <a:rPr lang="en-IN" sz="1400">
                <a:solidFill>
                  <a:srgbClr val="000000"/>
                </a:solidFill>
              </a:rPr>
              <a:t>.</a:t>
            </a:r>
            <a:endParaRPr lang="en-IN" sz="1400"/>
          </a:p>
        </p:txBody>
      </p:sp>
      <p:pic>
        <p:nvPicPr>
          <p:cNvPr id="3" name="Picture 2"/>
          <p:cNvPicPr>
            <a:picLocks noChangeAspect="1"/>
          </p:cNvPicPr>
          <p:nvPr/>
        </p:nvPicPr>
        <p:blipFill>
          <a:blip r:embed="rId4"/>
          <a:srcRect l="25784" t="34403" r="25784" b="26604"/>
          <a:stretch/>
        </p:blipFill>
        <p:spPr bwMode="auto">
          <a:xfrm>
            <a:off x="10743241" y="2314"/>
            <a:ext cx="1448759" cy="6183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73"/>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81" name="Group 8"/>
          <p:cNvGrpSpPr/>
          <p:nvPr/>
        </p:nvGrpSpPr>
        <p:grpSpPr bwMode="auto">
          <a:xfrm>
            <a:off x="9719310" y="4313555"/>
            <a:ext cx="2185670" cy="2185670"/>
            <a:chOff x="15758" y="7358"/>
            <a:chExt cx="3442" cy="3442"/>
          </a:xfrm>
        </p:grpSpPr>
        <p:sp>
          <p:nvSpPr>
            <p:cNvPr id="1048689"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90"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691" name="TextBox 3"/>
          <p:cNvSpPr txBox="1"/>
          <p:nvPr/>
        </p:nvSpPr>
        <p:spPr bwMode="auto">
          <a:xfrm>
            <a:off x="1044824" y="233982"/>
            <a:ext cx="6099142" cy="46166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en-GB" sz="2400" b="1" u="sng">
                <a:solidFill>
                  <a:srgbClr val="E62E40"/>
                </a:solidFill>
                <a:latin typeface="Avenir LT Std 65 Medium"/>
                <a:cs typeface="Arial"/>
              </a:rPr>
              <a:t>Achievements and Results.</a:t>
            </a:r>
            <a:endParaRPr/>
          </a:p>
        </p:txBody>
      </p:sp>
      <p:sp>
        <p:nvSpPr>
          <p:cNvPr id="1048692" name="TextBox 14"/>
          <p:cNvSpPr txBox="1"/>
          <p:nvPr/>
        </p:nvSpPr>
        <p:spPr bwMode="auto">
          <a:xfrm>
            <a:off x="1044824" y="693372"/>
            <a:ext cx="10308119" cy="6009999"/>
          </a:xfrm>
          <a:prstGeom prst="rect">
            <a:avLst/>
          </a:prstGeom>
          <a:noFill/>
        </p:spPr>
        <p:txBody>
          <a:bodyPr wrap="square">
            <a:spAutoFit/>
          </a:bodyPr>
          <a:lstStyle/>
          <a:p>
            <a:pPr algn="just">
              <a:spcAft>
                <a:spcPts val="1000"/>
              </a:spcAft>
              <a:defRPr/>
            </a:pPr>
            <a:r>
              <a:rPr lang="en-IN" sz="1400">
                <a:solidFill>
                  <a:srgbClr val="000000"/>
                </a:solidFill>
              </a:rPr>
              <a:t>Through our strategic partnership, Mayden Hayes transformed their marketing efforts and achieved outstanding results:</a:t>
            </a:r>
            <a:endParaRPr lang="en-IN" sz="1400"/>
          </a:p>
          <a:p>
            <a:pPr algn="just">
              <a:spcAft>
                <a:spcPts val="1000"/>
              </a:spcAft>
              <a:defRPr/>
            </a:pPr>
            <a:r>
              <a:rPr lang="en-IN" sz="1400" b="1">
                <a:solidFill>
                  <a:srgbClr val="C00000"/>
                </a:solidFill>
              </a:rPr>
              <a:t>Enhanced Market Reach</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The multi-channel campaign successfully targeted diverse audience segments, drawing interest from both local and foriegn buyers selling over 250 houses.</a:t>
            </a:r>
            <a:endParaRPr lang="en-IN" sz="1400"/>
          </a:p>
          <a:p>
            <a:pPr algn="just">
              <a:spcAft>
                <a:spcPts val="1000"/>
              </a:spcAft>
              <a:defRPr/>
            </a:pPr>
            <a:r>
              <a:rPr lang="en-IN" sz="1400" b="1">
                <a:solidFill>
                  <a:srgbClr val="C00000"/>
                </a:solidFill>
              </a:rPr>
              <a:t>Improved Brand Positioning</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Mayden Hayes became synonymous with quality and value in the Meath housing market, effectively establishing itself as a premier choice for families and professionals alike.</a:t>
            </a:r>
            <a:endParaRPr lang="en-IN" sz="1400"/>
          </a:p>
          <a:p>
            <a:pPr algn="just">
              <a:spcAft>
                <a:spcPts val="1000"/>
              </a:spcAft>
              <a:defRPr/>
            </a:pPr>
            <a:r>
              <a:rPr lang="en-IN" sz="1400" b="1">
                <a:solidFill>
                  <a:srgbClr val="C00000"/>
                </a:solidFill>
              </a:rPr>
              <a:t>Increased Website Traffic and Engagement</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SEO optimization and PPC campaigns drove a significant increase in website traffic, with visitors spending more time exploring property listings and contacting the sales team.</a:t>
            </a:r>
            <a:endParaRPr lang="en-IN" sz="1400"/>
          </a:p>
          <a:p>
            <a:pPr marL="450215" indent="-228600" algn="just">
              <a:spcAft>
                <a:spcPts val="1000"/>
              </a:spcAft>
              <a:buFont typeface="Arial"/>
              <a:buChar char="•"/>
              <a:defRPr/>
            </a:pPr>
            <a:r>
              <a:rPr lang="en-IN" sz="1400">
                <a:solidFill>
                  <a:srgbClr val="000000"/>
                </a:solidFill>
              </a:rPr>
              <a:t>The website experienced a reduction in bounce rate, indicating a more engaging user experience.</a:t>
            </a:r>
            <a:endParaRPr lang="en-IN" sz="1400"/>
          </a:p>
          <a:p>
            <a:pPr algn="just">
              <a:spcAft>
                <a:spcPts val="1000"/>
              </a:spcAft>
              <a:defRPr/>
            </a:pPr>
            <a:r>
              <a:rPr lang="en-IN" sz="1400" b="1">
                <a:solidFill>
                  <a:srgbClr val="C00000"/>
                </a:solidFill>
              </a:rPr>
              <a:t>Higher Lead Generation</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Targeted advertising efforts generated high-quality leads, resulting in an increase in inquiries and scheduled property viewings compared to the previous quarter.</a:t>
            </a:r>
            <a:endParaRPr lang="en-IN" sz="1400"/>
          </a:p>
          <a:p>
            <a:pPr algn="just">
              <a:spcAft>
                <a:spcPts val="1000"/>
              </a:spcAft>
              <a:defRPr/>
            </a:pPr>
            <a:r>
              <a:rPr lang="en-IN" sz="1400" b="1">
                <a:solidFill>
                  <a:srgbClr val="C00000"/>
                </a:solidFill>
              </a:rPr>
              <a:t>Successful Property Sales</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Within the first six months of the campaign, Mayden Hayes reported a significant increase in property sales, with several homes sold within weeks of listing.</a:t>
            </a:r>
            <a:endParaRPr lang="en-IN" sz="1400"/>
          </a:p>
          <a:p>
            <a:pPr>
              <a:spcAft>
                <a:spcPts val="1000"/>
              </a:spcAft>
              <a:defRPr/>
            </a:pPr>
            <a:r>
              <a:rPr lang="en-IN" sz="1400" b="1">
                <a:solidFill>
                  <a:srgbClr val="C00000"/>
                </a:solidFill>
              </a:rPr>
              <a:t>Stronger Developer Confidence</a:t>
            </a:r>
            <a:endParaRPr lang="en-IN" sz="1400">
              <a:solidFill>
                <a:srgbClr val="C00000"/>
              </a:solidFill>
            </a:endParaRPr>
          </a:p>
          <a:p>
            <a:pPr marL="450215" indent="-228600">
              <a:spcAft>
                <a:spcPts val="1000"/>
              </a:spcAft>
              <a:buFont typeface="Arial"/>
              <a:buChar char="•"/>
              <a:defRPr/>
            </a:pPr>
            <a:r>
              <a:rPr lang="en-IN" sz="1400">
                <a:solidFill>
                  <a:srgbClr val="000000"/>
                </a:solidFill>
              </a:rPr>
              <a:t>By involving the client throughout the process, we not only delivered tangible results but also empowered the                               Mayden Hayes team with the knowledge and tools to sustain their marketing success moving forward.</a:t>
            </a:r>
            <a:endParaRPr lang="en-IN" sz="1400"/>
          </a:p>
        </p:txBody>
      </p:sp>
      <p:pic>
        <p:nvPicPr>
          <p:cNvPr id="2097174" name="Picture 5"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pic>
        <p:nvPicPr>
          <p:cNvPr id="2" name="Picture 1"/>
          <p:cNvPicPr>
            <a:picLocks noChangeAspect="1"/>
          </p:cNvPicPr>
          <p:nvPr/>
        </p:nvPicPr>
        <p:blipFill>
          <a:blip r:embed="rId4"/>
          <a:srcRect l="25784" t="34403" r="25784" b="26604"/>
          <a:stretch/>
        </p:blipFill>
        <p:spPr bwMode="auto">
          <a:xfrm>
            <a:off x="10743241" y="2314"/>
            <a:ext cx="1448759" cy="6183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74"/>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83" name="Group 8"/>
          <p:cNvGrpSpPr/>
          <p:nvPr/>
        </p:nvGrpSpPr>
        <p:grpSpPr bwMode="auto">
          <a:xfrm>
            <a:off x="9719310" y="4313555"/>
            <a:ext cx="2185670" cy="2185670"/>
            <a:chOff x="15758" y="7358"/>
            <a:chExt cx="3442" cy="3442"/>
          </a:xfrm>
        </p:grpSpPr>
        <p:sp>
          <p:nvSpPr>
            <p:cNvPr id="1048693"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94"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695" name="TextBox 3"/>
          <p:cNvSpPr txBox="1"/>
          <p:nvPr/>
        </p:nvSpPr>
        <p:spPr bwMode="auto">
          <a:xfrm>
            <a:off x="1044825" y="721210"/>
            <a:ext cx="6099142" cy="46166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en-GB" sz="2400" b="1" u="sng">
                <a:solidFill>
                  <a:srgbClr val="E62E40"/>
                </a:solidFill>
                <a:latin typeface="Avenir LT Std 65 Medium"/>
                <a:cs typeface="Arial"/>
              </a:rPr>
              <a:t>Our Commitment</a:t>
            </a:r>
            <a:endParaRPr/>
          </a:p>
        </p:txBody>
      </p:sp>
      <p:sp>
        <p:nvSpPr>
          <p:cNvPr id="1048696" name="TextBox 14"/>
          <p:cNvSpPr txBox="1"/>
          <p:nvPr/>
        </p:nvSpPr>
        <p:spPr bwMode="auto">
          <a:xfrm>
            <a:off x="1044825" y="1243809"/>
            <a:ext cx="7677262" cy="2759730"/>
          </a:xfrm>
          <a:prstGeom prst="rect">
            <a:avLst/>
          </a:prstGeom>
          <a:noFill/>
        </p:spPr>
        <p:txBody>
          <a:bodyPr wrap="square">
            <a:spAutoFit/>
          </a:bodyPr>
          <a:lstStyle/>
          <a:p>
            <a:pPr algn="just">
              <a:spcAft>
                <a:spcPts val="1000"/>
              </a:spcAft>
              <a:defRPr/>
            </a:pPr>
            <a:r>
              <a:rPr lang="en-IN" sz="1400">
                <a:solidFill>
                  <a:srgbClr val="000000"/>
                </a:solidFill>
              </a:rPr>
              <a:t>Mayden Hayes’ journey demonstrates the power of collaboration, strategic marketing, and a commitment to delivering value to both the client and their audience. From facing unclear messaging and limited reach to achieving record-breaking sales and becoming a trusted brand, Mayden Hayes’ success is a testament to what’s possible with the right approach.</a:t>
            </a:r>
            <a:endParaRPr lang="en-IN" sz="1400"/>
          </a:p>
          <a:p>
            <a:pPr algn="just">
              <a:spcAft>
                <a:spcPts val="1000"/>
              </a:spcAft>
              <a:defRPr/>
            </a:pPr>
            <a:r>
              <a:rPr lang="en-IN" sz="1400">
                <a:solidFill>
                  <a:srgbClr val="000000"/>
                </a:solidFill>
              </a:rPr>
              <a:t>If you’re ready to take your brand to the next level, </a:t>
            </a:r>
            <a:r>
              <a:rPr lang="en-IN" sz="1400" b="1">
                <a:solidFill>
                  <a:srgbClr val="000000"/>
                </a:solidFill>
              </a:rPr>
              <a:t>BrandYou Creative Marketing Agency</a:t>
            </a:r>
            <a:r>
              <a:rPr lang="en-IN" sz="1400">
                <a:solidFill>
                  <a:srgbClr val="000000"/>
                </a:solidFill>
              </a:rPr>
              <a:t> is here to help. Whether it’s a housing development or any other project, our team is dedicated to crafting tailored solutions that deliver measurable results.</a:t>
            </a:r>
            <a:endParaRPr lang="en-IN" sz="1400"/>
          </a:p>
          <a:p>
            <a:pPr>
              <a:spcAft>
                <a:spcPts val="1000"/>
              </a:spcAft>
              <a:defRPr/>
            </a:pPr>
            <a:r>
              <a:rPr lang="en-IN" sz="1400"/>
              <a:t> </a:t>
            </a:r>
            <a:endParaRPr/>
          </a:p>
          <a:p>
            <a:pPr>
              <a:spcAft>
                <a:spcPts val="1000"/>
              </a:spcAft>
              <a:defRPr/>
            </a:pPr>
            <a:r>
              <a:rPr lang="en-IN" sz="1400"/>
              <a:t> </a:t>
            </a:r>
            <a:endParaRPr/>
          </a:p>
          <a:p>
            <a:pPr algn="just">
              <a:spcAft>
                <a:spcPts val="1000"/>
              </a:spcAft>
              <a:defRPr/>
            </a:pPr>
            <a:r>
              <a:rPr lang="en-IN" sz="1400">
                <a:solidFill>
                  <a:srgbClr val="000000"/>
                </a:solidFill>
              </a:rPr>
              <a:t>.</a:t>
            </a:r>
            <a:endParaRPr lang="en-IN" sz="1400"/>
          </a:p>
        </p:txBody>
      </p:sp>
      <p:sp>
        <p:nvSpPr>
          <p:cNvPr id="1048697" name="TextBox 15"/>
          <p:cNvSpPr txBox="1"/>
          <p:nvPr/>
        </p:nvSpPr>
        <p:spPr bwMode="auto">
          <a:xfrm>
            <a:off x="7981939" y="4887090"/>
            <a:ext cx="3654204" cy="1518364"/>
          </a:xfrm>
          <a:prstGeom prst="rect">
            <a:avLst/>
          </a:prstGeom>
          <a:noFill/>
        </p:spPr>
        <p:txBody>
          <a:bodyPr wrap="square">
            <a:spAutoFit/>
          </a:bodyPr>
          <a:lstStyle/>
          <a:p>
            <a:pPr algn="r">
              <a:spcAft>
                <a:spcPts val="800"/>
              </a:spcAft>
              <a:defRPr/>
            </a:pPr>
            <a:r>
              <a:rPr lang="en-IN" sz="1400">
                <a:solidFill>
                  <a:schemeClr val="bg1"/>
                </a:solidFill>
                <a:latin typeface="Aptos"/>
              </a:rPr>
              <a:t>This remarkable transformation is a testament to our dedication and expertise. Partnering with us opens doors to similar transformative journeys for brands seeking to thrive in today’s dynamic market landscape.</a:t>
            </a:r>
            <a:endParaRPr/>
          </a:p>
          <a:p>
            <a:pPr marL="0" marR="0" lvl="0" indent="0" algn="r" defTabSz="914400">
              <a:lnSpc>
                <a:spcPct val="100000"/>
              </a:lnSpc>
              <a:spcBef>
                <a:spcPts val="0"/>
              </a:spcBef>
              <a:spcAft>
                <a:spcPts val="0"/>
              </a:spcAft>
              <a:buClrTx/>
              <a:buSzTx/>
              <a:buFontTx/>
              <a:buNone/>
              <a:defRPr/>
            </a:pPr>
            <a:endParaRPr lang="en-GB" sz="1600" b="1">
              <a:solidFill>
                <a:schemeClr val="bg1"/>
              </a:solidFill>
              <a:latin typeface="Avenir LT Std 65 Medium"/>
              <a:cs typeface="Arial"/>
            </a:endParaRPr>
          </a:p>
        </p:txBody>
      </p:sp>
      <p:pic>
        <p:nvPicPr>
          <p:cNvPr id="2097175" name="Picture 5"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pic>
        <p:nvPicPr>
          <p:cNvPr id="9" name="Picture 8"/>
          <p:cNvPicPr>
            <a:picLocks noChangeAspect="1"/>
          </p:cNvPicPr>
          <p:nvPr/>
        </p:nvPicPr>
        <p:blipFill>
          <a:blip r:embed="rId4"/>
          <a:stretch/>
        </p:blipFill>
        <p:spPr bwMode="auto">
          <a:xfrm>
            <a:off x="16247" y="-459432"/>
            <a:ext cx="4867209" cy="5709783"/>
          </a:xfrm>
          <a:prstGeom prst="rect">
            <a:avLst/>
          </a:prstGeom>
        </p:spPr>
      </p:pic>
      <p:pic>
        <p:nvPicPr>
          <p:cNvPr id="2" name="Picture 1"/>
          <p:cNvPicPr>
            <a:picLocks noChangeAspect="1"/>
          </p:cNvPicPr>
          <p:nvPr/>
        </p:nvPicPr>
        <p:blipFill>
          <a:blip r:embed="rId5"/>
          <a:srcRect l="25784" t="34403" r="25784" b="26604"/>
          <a:stretch/>
        </p:blipFill>
        <p:spPr bwMode="auto">
          <a:xfrm>
            <a:off x="10743241" y="2314"/>
            <a:ext cx="1448759" cy="6183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75"/>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97176" name="Picture 8"/>
          <p:cNvPicPr>
            <a:picLocks noChangeAspect="1"/>
          </p:cNvPicPr>
          <p:nvPr/>
        </p:nvPicPr>
        <p:blipFill>
          <a:blip r:embed="rId3"/>
          <a:srcRect l="9824" r="13384"/>
          <a:stretch/>
        </p:blipFill>
        <p:spPr bwMode="auto">
          <a:xfrm>
            <a:off x="1199456" y="0"/>
            <a:ext cx="9361040" cy="6858000"/>
          </a:xfrm>
          <a:prstGeom prst="rect">
            <a:avLst/>
          </a:prstGeom>
        </p:spPr>
      </p:pic>
      <p:pic>
        <p:nvPicPr>
          <p:cNvPr id="2097177" name="Picture 1" descr="C:\Users\kim.tsok-nwok\Downloads\brand you creative group logos\BY Group logo\Brand You Creative Group Logo.pngBrand You Creative Group Logo"/>
          <p:cNvPicPr>
            <a:picLocks noChangeAspect="1"/>
          </p:cNvPicPr>
          <p:nvPr/>
        </p:nvPicPr>
        <p:blipFill>
          <a:blip r:embed="rId4"/>
          <a:srcRect l="90992" r="-1798" b="29930"/>
          <a:stretch/>
        </p:blipFill>
        <p:spPr bwMode="auto">
          <a:xfrm>
            <a:off x="177558" y="281790"/>
            <a:ext cx="932180" cy="878840"/>
          </a:xfrm>
          <a:prstGeom prst="rect">
            <a:avLst/>
          </a:prstGeom>
        </p:spPr>
      </p:pic>
      <p:grpSp>
        <p:nvGrpSpPr>
          <p:cNvPr id="85" name="Group 3"/>
          <p:cNvGrpSpPr/>
          <p:nvPr/>
        </p:nvGrpSpPr>
        <p:grpSpPr bwMode="auto">
          <a:xfrm>
            <a:off x="9719310" y="4313555"/>
            <a:ext cx="2185670" cy="2185670"/>
            <a:chOff x="15758" y="7358"/>
            <a:chExt cx="3442" cy="3442"/>
          </a:xfrm>
        </p:grpSpPr>
        <p:sp>
          <p:nvSpPr>
            <p:cNvPr id="1048698"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99"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77"/>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Rectangle 3"/>
          <p:cNvSpPr/>
          <p:nvPr/>
        </p:nvSpPr>
        <p:spPr bwMode="auto">
          <a:xfrm>
            <a:off x="8577814" y="0"/>
            <a:ext cx="3614186"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defRPr/>
            </a:pPr>
            <a:endParaRPr lang="en-IN"/>
          </a:p>
        </p:txBody>
      </p:sp>
      <p:sp>
        <p:nvSpPr>
          <p:cNvPr id="1048612" name="Rectangle 8"/>
          <p:cNvSpPr/>
          <p:nvPr/>
        </p:nvSpPr>
        <p:spPr bwMode="auto">
          <a:xfrm>
            <a:off x="0" y="-1"/>
            <a:ext cx="8400256" cy="6858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sp>
        <p:nvSpPr>
          <p:cNvPr id="1048613" name="Rectangle 7"/>
          <p:cNvSpPr/>
          <p:nvPr/>
        </p:nvSpPr>
        <p:spPr bwMode="auto">
          <a:xfrm rot="5400000">
            <a:off x="1601479" y="-339080"/>
            <a:ext cx="6858001" cy="7536159"/>
          </a:xfrm>
          <a:prstGeom prst="rect">
            <a:avLst/>
          </a:prstGeom>
          <a:gradFill>
            <a:gsLst>
              <a:gs pos="33000">
                <a:schemeClr val="tx1"/>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grpSp>
        <p:nvGrpSpPr>
          <p:cNvPr id="52" name="Group 12"/>
          <p:cNvGrpSpPr/>
          <p:nvPr/>
        </p:nvGrpSpPr>
        <p:grpSpPr bwMode="auto">
          <a:xfrm>
            <a:off x="9719310" y="4313555"/>
            <a:ext cx="2185670" cy="2185670"/>
            <a:chOff x="15758" y="7358"/>
            <a:chExt cx="3442" cy="3442"/>
          </a:xfrm>
        </p:grpSpPr>
        <p:sp>
          <p:nvSpPr>
            <p:cNvPr id="1048614"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15"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pic>
        <p:nvPicPr>
          <p:cNvPr id="2097158" name="Picture 16"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sp>
        <p:nvSpPr>
          <p:cNvPr id="1048620" name="Rectangle 19"/>
          <p:cNvSpPr>
            <a:spLocks noChangeArrowheads="1"/>
          </p:cNvSpPr>
          <p:nvPr/>
        </p:nvSpPr>
        <p:spPr bwMode="auto">
          <a:xfrm>
            <a:off x="2177462" y="2190214"/>
            <a:ext cx="7837075" cy="2123658"/>
          </a:xfrm>
          <a:prstGeom prst="rect">
            <a:avLst/>
          </a:prstGeom>
          <a:noFill/>
          <a:ln>
            <a:noFill/>
          </a:ln>
          <a:effectLst/>
        </p:spPr>
        <p:txBody>
          <a:bodyPr vert="horz" wrap="square" lIns="91440" tIns="45720" rIns="91440" bIns="45720" numCol="1" anchor="t" anchorCtr="0" compatLnSpc="1">
            <a:prstTxWarp prst="textNoShape">
              <a:avLst/>
            </a:prstTxWarp>
            <a:spAutoFit/>
          </a:bodyPr>
          <a:lstStyle/>
          <a:p>
            <a:pPr lvl="0" algn="ctr">
              <a:defRPr/>
            </a:pPr>
            <a:r>
              <a:rPr lang="en-IN" sz="6600" b="1">
                <a:solidFill>
                  <a:srgbClr val="E62E40"/>
                </a:solidFill>
              </a:rPr>
              <a:t>Dublin Wine </a:t>
            </a:r>
            <a:endParaRPr/>
          </a:p>
          <a:p>
            <a:pPr lvl="0" algn="ctr">
              <a:defRPr/>
            </a:pPr>
            <a:r>
              <a:rPr lang="en-IN" sz="6600" b="1">
                <a:solidFill>
                  <a:schemeClr val="bg1"/>
                </a:solidFill>
              </a:rPr>
              <a:t>To Your Door</a:t>
            </a:r>
            <a:endParaRPr>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58"/>
                                        </p:tgtEl>
                                        <p:attrNameLst>
                                          <p:attrName>ppt_x</p:attrName>
                                          <p:attrName>ppt_y</p:attrName>
                                        </p:attrNameLst>
                                      </p:cBhvr>
                                      <p:rCtr x="-9206" y="-231"/>
                                    </p:animMotion>
                                  </p:childTnLst>
                                </p:cTn>
                              </p:par>
                              <p:par>
                                <p:cTn id="7" presetID="47" presetClass="entr" presetSubtype="0" fill="hold" nodeType="withEffect">
                                  <p:stCondLst>
                                    <p:cond delay="0"/>
                                  </p:stCondLst>
                                  <p:childTnLst>
                                    <p:set>
                                      <p:cBhvr>
                                        <p:cTn id="8" dur="1" fill="hold">
                                          <p:stCondLst>
                                            <p:cond delay="0"/>
                                          </p:stCondLst>
                                        </p:cTn>
                                        <p:tgtEl>
                                          <p:spTgt spid="1048620"/>
                                        </p:tgtEl>
                                        <p:attrNameLst>
                                          <p:attrName>style.visibility</p:attrName>
                                        </p:attrNameLst>
                                      </p:cBhvr>
                                      <p:to>
                                        <p:strVal val="visible"/>
                                      </p:to>
                                    </p:set>
                                    <p:animEffect transition="in" filter="fade">
                                      <p:cBhvr>
                                        <p:cTn id="9" dur="1000"/>
                                        <p:tgtEl>
                                          <p:spTgt spid="1048620"/>
                                        </p:tgtEl>
                                      </p:cBhvr>
                                    </p:animEffect>
                                    <p:anim calcmode="lin" valueType="num">
                                      <p:cBhvr>
                                        <p:cTn id="10" dur="1000" fill="hold"/>
                                        <p:tgtEl>
                                          <p:spTgt spid="1048620"/>
                                        </p:tgtEl>
                                        <p:attrNameLst>
                                          <p:attrName>ppt_x</p:attrName>
                                        </p:attrNameLst>
                                      </p:cBhvr>
                                      <p:tavLst>
                                        <p:tav tm="0">
                                          <p:val>
                                            <p:strVal val="#ppt_x"/>
                                          </p:val>
                                        </p:tav>
                                        <p:tav tm="100000">
                                          <p:val>
                                            <p:strVal val="#ppt_x"/>
                                          </p:val>
                                        </p:tav>
                                      </p:tavLst>
                                    </p:anim>
                                    <p:anim calcmode="lin" valueType="num">
                                      <p:cBhvr>
                                        <p:cTn id="11" dur="1000" fill="hold"/>
                                        <p:tgtEl>
                                          <p:spTgt spid="10486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48700" name="TextBox 4"/>
          <p:cNvSpPr txBox="1"/>
          <p:nvPr/>
        </p:nvSpPr>
        <p:spPr bwMode="auto">
          <a:xfrm>
            <a:off x="911424" y="708853"/>
            <a:ext cx="4975620" cy="138499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en-IN" sz="2800" b="1">
                <a:solidFill>
                  <a:srgbClr val="E62E40"/>
                </a:solidFill>
                <a:latin typeface="Calibri"/>
              </a:rPr>
              <a:t>Dublin Wine To Your Door </a:t>
            </a:r>
            <a:r>
              <a:rPr lang="en-IN" sz="2800" b="1">
                <a:solidFill>
                  <a:srgbClr val="000000"/>
                </a:solidFill>
                <a:latin typeface="Calibri"/>
              </a:rPr>
              <a:t>– Uncorking Success in the Digital Marketplace</a:t>
            </a:r>
            <a:endParaRPr lang="en-GB" sz="2800" b="1">
              <a:solidFill>
                <a:srgbClr val="E62E40"/>
              </a:solidFill>
              <a:cs typeface="Arial"/>
            </a:endParaRPr>
          </a:p>
        </p:txBody>
      </p:sp>
      <p:sp>
        <p:nvSpPr>
          <p:cNvPr id="1048701" name="TextBox 5"/>
          <p:cNvSpPr txBox="1"/>
          <p:nvPr/>
        </p:nvSpPr>
        <p:spPr bwMode="auto">
          <a:xfrm>
            <a:off x="911424" y="2113799"/>
            <a:ext cx="4975620" cy="2318583"/>
          </a:xfrm>
          <a:prstGeom prst="rect">
            <a:avLst/>
          </a:prstGeom>
          <a:noFill/>
        </p:spPr>
        <p:txBody>
          <a:bodyPr wrap="square">
            <a:spAutoFit/>
          </a:bodyPr>
          <a:lstStyle/>
          <a:p>
            <a:pPr algn="just">
              <a:spcAft>
                <a:spcPts val="1000"/>
              </a:spcAft>
              <a:defRPr/>
            </a:pPr>
            <a:r>
              <a:rPr lang="en-IN" sz="1400">
                <a:solidFill>
                  <a:srgbClr val="000000"/>
                </a:solidFill>
              </a:rPr>
              <a:t>Dublin Wine To Your Door is a Ireland-based wine delivery service dedicated to bringing restaurant-quality wines directly to customers’ homes. Offering a curated selection of premium red, white, rosé, and sparkling wines, the company prides itself on value, convenience, and prompt delivery.</a:t>
            </a:r>
            <a:endParaRPr lang="en-IN" sz="1400"/>
          </a:p>
          <a:p>
            <a:pPr algn="just">
              <a:spcAft>
                <a:spcPts val="1000"/>
              </a:spcAft>
              <a:defRPr/>
            </a:pPr>
            <a:r>
              <a:rPr lang="en-IN" sz="1400">
                <a:solidFill>
                  <a:srgbClr val="000000"/>
                </a:solidFill>
              </a:rPr>
              <a:t>Their mission? To make buying wine online safe, seamless, and accessible while delivering an exceptional experience to wine enthusiasts across Ireland.</a:t>
            </a:r>
            <a:endParaRPr lang="en-IN" sz="1400"/>
          </a:p>
          <a:p>
            <a:pPr marL="0" marR="0" lvl="0" indent="0" algn="l" defTabSz="914400">
              <a:lnSpc>
                <a:spcPct val="100000"/>
              </a:lnSpc>
              <a:spcBef>
                <a:spcPts val="0"/>
              </a:spcBef>
              <a:spcAft>
                <a:spcPts val="0"/>
              </a:spcAft>
              <a:buClrTx/>
              <a:buSzTx/>
              <a:buFontTx/>
              <a:buNone/>
              <a:defRPr/>
            </a:pPr>
            <a:endParaRPr lang="en-GB" sz="1600" b="1">
              <a:solidFill>
                <a:schemeClr val="bg1"/>
              </a:solidFill>
              <a:latin typeface="Avenir LT Std 65 Medium"/>
              <a:cs typeface="Arial"/>
            </a:endParaRPr>
          </a:p>
        </p:txBody>
      </p:sp>
      <p:grpSp>
        <p:nvGrpSpPr>
          <p:cNvPr id="87" name="Group 8"/>
          <p:cNvGrpSpPr/>
          <p:nvPr/>
        </p:nvGrpSpPr>
        <p:grpSpPr bwMode="auto">
          <a:xfrm>
            <a:off x="9719310" y="4313555"/>
            <a:ext cx="2185670" cy="2185670"/>
            <a:chOff x="15758" y="7358"/>
            <a:chExt cx="3442" cy="3442"/>
          </a:xfrm>
        </p:grpSpPr>
        <p:sp>
          <p:nvSpPr>
            <p:cNvPr id="1048702"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703"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704" name="TextBox 37"/>
          <p:cNvSpPr txBox="1"/>
          <p:nvPr/>
        </p:nvSpPr>
        <p:spPr bwMode="auto">
          <a:xfrm>
            <a:off x="6417611" y="1032018"/>
            <a:ext cx="5432864" cy="369332"/>
          </a:xfrm>
          <a:prstGeom prst="rect">
            <a:avLst/>
          </a:prstGeom>
          <a:noFill/>
        </p:spPr>
        <p:txBody>
          <a:bodyPr wrap="square" rtlCol="0">
            <a:spAutoFit/>
          </a:bodyPr>
          <a:lstStyle/>
          <a:p>
            <a:pPr>
              <a:defRPr/>
            </a:pPr>
            <a:r>
              <a:rPr lang="en-IN" sz="1800" b="1">
                <a:solidFill>
                  <a:srgbClr val="E62E40"/>
                </a:solidFill>
                <a:latin typeface="Calibri"/>
              </a:rPr>
              <a:t>Statement of the problem</a:t>
            </a:r>
            <a:r>
              <a:rPr lang="en-IN">
                <a:solidFill>
                  <a:srgbClr val="E62E40"/>
                </a:solidFill>
                <a:latin typeface="Aptos Display"/>
              </a:rPr>
              <a:t>………………………</a:t>
            </a:r>
            <a:endParaRPr/>
          </a:p>
        </p:txBody>
      </p:sp>
      <p:sp>
        <p:nvSpPr>
          <p:cNvPr id="1048705" name="TextBox 39"/>
          <p:cNvSpPr txBox="1"/>
          <p:nvPr/>
        </p:nvSpPr>
        <p:spPr bwMode="auto">
          <a:xfrm>
            <a:off x="6413647" y="1346217"/>
            <a:ext cx="5260445" cy="4907639"/>
          </a:xfrm>
          <a:prstGeom prst="rect">
            <a:avLst/>
          </a:prstGeom>
          <a:noFill/>
        </p:spPr>
        <p:txBody>
          <a:bodyPr wrap="square">
            <a:spAutoFit/>
          </a:bodyPr>
          <a:lstStyle/>
          <a:p>
            <a:pPr algn="just">
              <a:spcAft>
                <a:spcPts val="1000"/>
              </a:spcAft>
              <a:defRPr/>
            </a:pPr>
            <a:r>
              <a:rPr lang="en-IN" sz="1400">
                <a:solidFill>
                  <a:srgbClr val="000000"/>
                </a:solidFill>
              </a:rPr>
              <a:t>When Dublin Wine To Your Door approached BrandYou Digital Marketing Agency, they faced several significant hurdles:</a:t>
            </a:r>
            <a:endParaRPr lang="en-IN" sz="1400"/>
          </a:p>
          <a:p>
            <a:pPr marL="507365" indent="-285750" algn="just">
              <a:spcAft>
                <a:spcPts val="1000"/>
              </a:spcAft>
              <a:buFont typeface="Arial"/>
              <a:buChar char="•"/>
              <a:defRPr/>
            </a:pPr>
            <a:r>
              <a:rPr lang="en-IN" sz="1400" b="1">
                <a:solidFill>
                  <a:schemeClr val="tx1"/>
                </a:solidFill>
              </a:rPr>
              <a:t>Limited Online Visibility</a:t>
            </a:r>
            <a:r>
              <a:rPr lang="en-IN" sz="1400">
                <a:solidFill>
                  <a:schemeClr val="tx1"/>
                </a:solidFill>
              </a:rPr>
              <a:t>: Despite offering premium products, the company struggled to compete with established players in the online wine delivery market.</a:t>
            </a:r>
            <a:endParaRPr sz="1400">
              <a:solidFill>
                <a:schemeClr val="tx1"/>
              </a:solidFill>
            </a:endParaRPr>
          </a:p>
          <a:p>
            <a:pPr marL="507365" indent="-285750" algn="just">
              <a:spcAft>
                <a:spcPts val="1000"/>
              </a:spcAft>
              <a:buFont typeface="Arial"/>
              <a:buChar char="•"/>
              <a:defRPr/>
            </a:pPr>
            <a:r>
              <a:rPr lang="en-IN" sz="1400" b="1">
                <a:solidFill>
                  <a:schemeClr val="tx1"/>
                </a:solidFill>
              </a:rPr>
              <a:t>Inefficient E-commerce Platform</a:t>
            </a:r>
            <a:r>
              <a:rPr lang="en-IN" sz="1400">
                <a:solidFill>
                  <a:schemeClr val="tx1"/>
                </a:solidFill>
              </a:rPr>
              <a:t>: The existing website was cumbersome, lacked intuitive navigation, and created friction in the user journey.</a:t>
            </a:r>
            <a:endParaRPr sz="1400">
              <a:solidFill>
                <a:schemeClr val="tx1"/>
              </a:solidFill>
            </a:endParaRPr>
          </a:p>
          <a:p>
            <a:pPr marL="507365" indent="-285750" algn="just">
              <a:spcAft>
                <a:spcPts val="1000"/>
              </a:spcAft>
              <a:buFont typeface="Arial"/>
              <a:buChar char="•"/>
              <a:defRPr/>
            </a:pPr>
            <a:r>
              <a:rPr lang="en-IN" sz="1400" b="1">
                <a:solidFill>
                  <a:schemeClr val="tx1"/>
                </a:solidFill>
              </a:rPr>
              <a:t>Unclear Brand Positioning</a:t>
            </a:r>
            <a:r>
              <a:rPr lang="en-IN" sz="1400">
                <a:solidFill>
                  <a:schemeClr val="tx1"/>
                </a:solidFill>
              </a:rPr>
              <a:t>: The brand had not effectively communicated its unique value proposition to its target audience.</a:t>
            </a:r>
            <a:endParaRPr sz="1400">
              <a:solidFill>
                <a:schemeClr val="tx1"/>
              </a:solidFill>
            </a:endParaRPr>
          </a:p>
          <a:p>
            <a:pPr marL="507365" indent="-285750" algn="just">
              <a:spcAft>
                <a:spcPts val="1000"/>
              </a:spcAft>
              <a:buFont typeface="Arial"/>
              <a:buChar char="•"/>
              <a:defRPr/>
            </a:pPr>
            <a:r>
              <a:rPr lang="en-IN" sz="1400" b="1">
                <a:solidFill>
                  <a:schemeClr val="tx1"/>
                </a:solidFill>
              </a:rPr>
              <a:t>Absence of Strategic Marketing</a:t>
            </a:r>
            <a:r>
              <a:rPr lang="en-IN" sz="1400">
                <a:solidFill>
                  <a:schemeClr val="tx1"/>
                </a:solidFill>
              </a:rPr>
              <a:t>: Without a cohesive strategy, their marketing efforts lacked direction and impact.</a:t>
            </a:r>
            <a:endParaRPr sz="1400">
              <a:solidFill>
                <a:schemeClr val="tx1"/>
              </a:solidFill>
            </a:endParaRPr>
          </a:p>
          <a:p>
            <a:pPr marL="507365" indent="-285750" algn="just">
              <a:spcAft>
                <a:spcPts val="1000"/>
              </a:spcAft>
              <a:buFont typeface="Arial"/>
              <a:buChar char="•"/>
              <a:defRPr/>
            </a:pPr>
            <a:r>
              <a:rPr lang="en-IN" sz="1400" b="1">
                <a:solidFill>
                  <a:schemeClr val="tx1"/>
                </a:solidFill>
              </a:rPr>
              <a:t>No Performance Metrics</a:t>
            </a:r>
            <a:r>
              <a:rPr lang="en-IN" sz="1400">
                <a:solidFill>
                  <a:schemeClr val="tx1"/>
                </a:solidFill>
              </a:rPr>
              <a:t>: There were no systems in place to measure marketing performance or track ROI, leaving the company in the dark about what worked and what didn't.</a:t>
            </a:r>
            <a:endParaRPr lang="en-IN" sz="1400"/>
          </a:p>
          <a:p>
            <a:pPr algn="just">
              <a:spcAft>
                <a:spcPts val="1000"/>
              </a:spcAft>
              <a:defRPr/>
            </a:pPr>
            <a:r>
              <a:rPr lang="en-IN" sz="1400">
                <a:solidFill>
                  <a:srgbClr val="000000"/>
                </a:solidFill>
              </a:rPr>
              <a:t>Dublin Wine To Your Door needed a comprehensive solution to elevate its online presence, streamline the customer experience, and establish itself as Ireland’s premier wine delivery service.</a:t>
            </a:r>
            <a:endParaRPr lang="en-IN" sz="1400"/>
          </a:p>
        </p:txBody>
      </p:sp>
      <p:pic>
        <p:nvPicPr>
          <p:cNvPr id="2097178" name="Picture 17"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pic>
        <p:nvPicPr>
          <p:cNvPr id="11" name="Picture 10"/>
          <p:cNvPicPr>
            <a:picLocks noChangeAspect="1"/>
          </p:cNvPicPr>
          <p:nvPr/>
        </p:nvPicPr>
        <p:blipFill>
          <a:blip r:embed="rId4"/>
          <a:srcRect l="23346" t="14178" r="16393" b="51173"/>
          <a:stretch/>
        </p:blipFill>
        <p:spPr bwMode="auto">
          <a:xfrm>
            <a:off x="924677" y="4313872"/>
            <a:ext cx="5277467" cy="17074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78"/>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89" name="Group 8"/>
          <p:cNvGrpSpPr/>
          <p:nvPr/>
        </p:nvGrpSpPr>
        <p:grpSpPr bwMode="auto">
          <a:xfrm>
            <a:off x="9719310" y="4313555"/>
            <a:ext cx="2185670" cy="2185670"/>
            <a:chOff x="15758" y="7358"/>
            <a:chExt cx="3442" cy="3442"/>
          </a:xfrm>
        </p:grpSpPr>
        <p:sp>
          <p:nvSpPr>
            <p:cNvPr id="1048706"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707"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708" name="TextBox 3"/>
          <p:cNvSpPr txBox="1"/>
          <p:nvPr/>
        </p:nvSpPr>
        <p:spPr bwMode="auto">
          <a:xfrm>
            <a:off x="1000780" y="321039"/>
            <a:ext cx="6099142" cy="46166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en-GB" sz="2400" b="1" u="sng">
                <a:solidFill>
                  <a:srgbClr val="E62E40"/>
                </a:solidFill>
                <a:latin typeface="Avenir LT Std 65 Medium"/>
                <a:cs typeface="Arial"/>
              </a:rPr>
              <a:t>Our Approach &amp; Solution</a:t>
            </a:r>
            <a:endParaRPr/>
          </a:p>
        </p:txBody>
      </p:sp>
      <p:sp>
        <p:nvSpPr>
          <p:cNvPr id="1048709" name="TextBox 14"/>
          <p:cNvSpPr txBox="1"/>
          <p:nvPr/>
        </p:nvSpPr>
        <p:spPr bwMode="auto">
          <a:xfrm>
            <a:off x="870816" y="758034"/>
            <a:ext cx="5164669" cy="6609439"/>
          </a:xfrm>
          <a:prstGeom prst="rect">
            <a:avLst/>
          </a:prstGeom>
          <a:noFill/>
        </p:spPr>
        <p:txBody>
          <a:bodyPr wrap="square">
            <a:spAutoFit/>
          </a:bodyPr>
          <a:lstStyle/>
          <a:p>
            <a:pPr algn="just">
              <a:spcAft>
                <a:spcPts val="1000"/>
              </a:spcAft>
              <a:defRPr/>
            </a:pPr>
            <a:r>
              <a:rPr lang="en-IN" sz="1400">
                <a:solidFill>
                  <a:srgbClr val="000000"/>
                </a:solidFill>
              </a:rPr>
              <a:t>At BrandYou, we crafted a tailored plan to address Dublin Wine To Your Door’s challenges, blending creativity with strategy to deliver impactful results:</a:t>
            </a:r>
            <a:endParaRPr lang="en-IN" sz="1400"/>
          </a:p>
          <a:p>
            <a:pPr marL="450215" algn="just">
              <a:spcAft>
                <a:spcPts val="1000"/>
              </a:spcAft>
              <a:defRPr/>
            </a:pPr>
            <a:r>
              <a:rPr lang="en-IN" sz="1400" b="1">
                <a:solidFill>
                  <a:srgbClr val="C00000"/>
                </a:solidFill>
              </a:rPr>
              <a:t>Brand Development Consultancy</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We worked closely with the client to refine their brand identity, ensuring it resonated with their target market of wine enthusiasts.</a:t>
            </a:r>
            <a:endParaRPr lang="en-IN" sz="1400"/>
          </a:p>
          <a:p>
            <a:pPr marL="450215" indent="-228600" algn="just">
              <a:spcAft>
                <a:spcPts val="1000"/>
              </a:spcAft>
              <a:buFont typeface="Arial"/>
              <a:buChar char="•"/>
              <a:defRPr/>
            </a:pPr>
            <a:r>
              <a:rPr lang="en-IN" sz="1400">
                <a:solidFill>
                  <a:srgbClr val="000000"/>
                </a:solidFill>
              </a:rPr>
              <a:t>Our efforts focused on communicating the brand’s premium quality, convenience, and reliability.</a:t>
            </a:r>
            <a:endParaRPr lang="en-IN" sz="1400"/>
          </a:p>
          <a:p>
            <a:pPr marL="450215" algn="just">
              <a:spcAft>
                <a:spcPts val="1000"/>
              </a:spcAft>
              <a:defRPr/>
            </a:pPr>
            <a:r>
              <a:rPr lang="en-IN" sz="1400" b="1">
                <a:solidFill>
                  <a:srgbClr val="C00000"/>
                </a:solidFill>
              </a:rPr>
              <a:t>E-commerce Website Redevelopment</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We completely overhauled their website, prioritizing user-friendly navigation, seamless functionality, and an optimized mobile experience.</a:t>
            </a:r>
            <a:endParaRPr lang="en-IN" sz="1400"/>
          </a:p>
          <a:p>
            <a:pPr marL="450215" indent="-228600" algn="just">
              <a:spcAft>
                <a:spcPts val="1000"/>
              </a:spcAft>
              <a:buFont typeface="Arial"/>
              <a:buChar char="•"/>
              <a:defRPr/>
            </a:pPr>
            <a:r>
              <a:rPr lang="en-IN" sz="1400">
                <a:solidFill>
                  <a:srgbClr val="000000"/>
                </a:solidFill>
              </a:rPr>
              <a:t>The site was designed to make browsing, selecting, and purchasing wines effortless, enhancing the overall customer journey.</a:t>
            </a:r>
            <a:endParaRPr/>
          </a:p>
          <a:p>
            <a:pPr marL="450215" algn="just">
              <a:spcAft>
                <a:spcPts val="1000"/>
              </a:spcAft>
              <a:defRPr/>
            </a:pPr>
            <a:r>
              <a:rPr lang="en-IN" sz="1400" b="1">
                <a:solidFill>
                  <a:srgbClr val="C00000"/>
                </a:solidFill>
              </a:rPr>
              <a:t>Strategic Marketing Plan</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After conducting a comprehensive audit of three competitors, we developed a data-driven strategy to position Wine To Your Door as a market leader.</a:t>
            </a:r>
            <a:endParaRPr lang="en-IN" sz="1400"/>
          </a:p>
          <a:p>
            <a:pPr marL="450215" indent="-228600" algn="just">
              <a:spcAft>
                <a:spcPts val="1000"/>
              </a:spcAft>
              <a:buFont typeface="Arial"/>
              <a:buChar char="•"/>
              <a:defRPr/>
            </a:pPr>
            <a:r>
              <a:rPr lang="en-IN" sz="1400">
                <a:solidFill>
                  <a:srgbClr val="000000"/>
                </a:solidFill>
              </a:rPr>
              <a:t>A 3-month action plan outlined clear goals, a set budget, and a strategy to reach their audience effectively.</a:t>
            </a:r>
            <a:endParaRPr lang="en-IN" sz="1400"/>
          </a:p>
          <a:p>
            <a:pPr marL="450215" indent="-228600">
              <a:spcAft>
                <a:spcPts val="1000"/>
              </a:spcAft>
              <a:buFont typeface="Arial"/>
              <a:buChar char="•"/>
              <a:defRPr/>
            </a:pPr>
            <a:endParaRPr lang="en-IN" sz="1400"/>
          </a:p>
          <a:p>
            <a:pPr>
              <a:spcAft>
                <a:spcPts val="1000"/>
              </a:spcAft>
              <a:defRPr/>
            </a:pPr>
            <a:endParaRPr lang="en-IN" sz="1400"/>
          </a:p>
        </p:txBody>
      </p:sp>
      <p:pic>
        <p:nvPicPr>
          <p:cNvPr id="2097179" name="Picture 5"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sp>
        <p:nvSpPr>
          <p:cNvPr id="1048710" name="TextBox 1"/>
          <p:cNvSpPr txBox="1"/>
          <p:nvPr/>
        </p:nvSpPr>
        <p:spPr bwMode="auto">
          <a:xfrm>
            <a:off x="6289313" y="399821"/>
            <a:ext cx="5164669" cy="6396079"/>
          </a:xfrm>
          <a:prstGeom prst="rect">
            <a:avLst/>
          </a:prstGeom>
          <a:noFill/>
        </p:spPr>
        <p:txBody>
          <a:bodyPr wrap="square">
            <a:spAutoFit/>
          </a:bodyPr>
          <a:lstStyle/>
          <a:p>
            <a:pPr marL="450215" algn="just">
              <a:spcAft>
                <a:spcPts val="1000"/>
              </a:spcAft>
              <a:defRPr/>
            </a:pPr>
            <a:r>
              <a:rPr lang="en-IN" sz="1400" b="1">
                <a:solidFill>
                  <a:srgbClr val="C00000"/>
                </a:solidFill>
              </a:rPr>
              <a:t>Content Creation and SEO</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Our team created engaging content, including keyword-optimized blogs, product descriptions, and articles that highlighted wine pairings, tips, and stories.</a:t>
            </a:r>
            <a:endParaRPr lang="en-IN" sz="1400"/>
          </a:p>
          <a:p>
            <a:pPr marL="450215" indent="-228600" algn="just">
              <a:spcAft>
                <a:spcPts val="1000"/>
              </a:spcAft>
              <a:buFont typeface="Arial"/>
              <a:buChar char="•"/>
              <a:defRPr/>
            </a:pPr>
            <a:r>
              <a:rPr lang="en-IN" sz="1400">
                <a:solidFill>
                  <a:srgbClr val="000000"/>
                </a:solidFill>
              </a:rPr>
              <a:t>On-site visits ensured high-quality imagery, showcasing the wines in an aspirational and inviting manner.</a:t>
            </a:r>
            <a:endParaRPr lang="en-IN" sz="1400"/>
          </a:p>
          <a:p>
            <a:pPr marL="450215" algn="just">
              <a:spcAft>
                <a:spcPts val="1000"/>
              </a:spcAft>
              <a:defRPr/>
            </a:pPr>
            <a:r>
              <a:rPr lang="en-IN" sz="1400" b="1">
                <a:solidFill>
                  <a:srgbClr val="C00000"/>
                </a:solidFill>
              </a:rPr>
              <a:t>Social Media and Google AdWords</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We launched targeted social media campaigns and Google AdWords advertisements to increase visibility and drive traffic to the website.</a:t>
            </a:r>
            <a:endParaRPr lang="en-IN" sz="1400"/>
          </a:p>
          <a:p>
            <a:pPr marL="450215" indent="-228600" algn="just">
              <a:spcAft>
                <a:spcPts val="1000"/>
              </a:spcAft>
              <a:buFont typeface="Arial"/>
              <a:buChar char="•"/>
              <a:defRPr/>
            </a:pPr>
            <a:r>
              <a:rPr lang="en-IN" sz="1400">
                <a:solidFill>
                  <a:srgbClr val="000000"/>
                </a:solidFill>
              </a:rPr>
              <a:t>A monthly social media calendar provided a consistent flow of engaging posts, enhancing audience engagement.</a:t>
            </a:r>
            <a:endParaRPr lang="en-IN" sz="1400"/>
          </a:p>
          <a:p>
            <a:pPr marL="450215" algn="just">
              <a:spcAft>
                <a:spcPts val="1000"/>
              </a:spcAft>
              <a:defRPr/>
            </a:pPr>
            <a:r>
              <a:rPr lang="en-IN" sz="1400" b="1">
                <a:solidFill>
                  <a:srgbClr val="C00000"/>
                </a:solidFill>
              </a:rPr>
              <a:t>Performance Tracking</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A robust digital reporting system was implemented, allowing the client to monitor key performance indicators (KPIs) and make data-informed decisions.</a:t>
            </a:r>
            <a:endParaRPr lang="en-IN" sz="1400"/>
          </a:p>
          <a:p>
            <a:pPr marL="450215" indent="-228600" algn="just">
              <a:spcAft>
                <a:spcPts val="1000"/>
              </a:spcAft>
              <a:buFont typeface="Arial"/>
              <a:buChar char="•"/>
              <a:defRPr/>
            </a:pPr>
            <a:r>
              <a:rPr lang="en-IN" sz="1400">
                <a:solidFill>
                  <a:srgbClr val="000000"/>
                </a:solidFill>
              </a:rPr>
              <a:t>Metrics included website traffic, conversion rates, ad performance, and audience engagement.</a:t>
            </a:r>
            <a:endParaRPr lang="en-IN" sz="1400"/>
          </a:p>
          <a:p>
            <a:pPr marL="450215" algn="just">
              <a:spcAft>
                <a:spcPts val="1000"/>
              </a:spcAft>
              <a:defRPr/>
            </a:pPr>
            <a:r>
              <a:rPr lang="en-IN" sz="1400" b="1">
                <a:solidFill>
                  <a:srgbClr val="C00000"/>
                </a:solidFill>
              </a:rPr>
              <a:t>Guidance and Recommendations</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Our consultancy extended to marketing guidelines, equipping the client with the tools to sustain their growth beyond the initial campaign.</a:t>
            </a:r>
            <a:endParaRPr lang="en-IN" sz="1400"/>
          </a:p>
          <a:p>
            <a:pPr>
              <a:spcAft>
                <a:spcPts val="1000"/>
              </a:spcAft>
              <a:defRPr/>
            </a:pPr>
            <a:endParaRPr lang="en-IN" sz="1400"/>
          </a:p>
        </p:txBody>
      </p:sp>
      <p:pic>
        <p:nvPicPr>
          <p:cNvPr id="5" name="Picture 4"/>
          <p:cNvPicPr>
            <a:picLocks noChangeAspect="1"/>
          </p:cNvPicPr>
          <p:nvPr/>
        </p:nvPicPr>
        <p:blipFill>
          <a:blip r:embed="rId4"/>
          <a:stretch/>
        </p:blipFill>
        <p:spPr bwMode="auto">
          <a:xfrm>
            <a:off x="10860890" y="-393793"/>
            <a:ext cx="1891329" cy="1891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79"/>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93" name="Group 8"/>
          <p:cNvGrpSpPr/>
          <p:nvPr/>
        </p:nvGrpSpPr>
        <p:grpSpPr bwMode="auto">
          <a:xfrm>
            <a:off x="9719310" y="4313555"/>
            <a:ext cx="2185670" cy="2185670"/>
            <a:chOff x="15758" y="7358"/>
            <a:chExt cx="3442" cy="3442"/>
          </a:xfrm>
        </p:grpSpPr>
        <p:sp>
          <p:nvSpPr>
            <p:cNvPr id="1048714"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715"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716" name="TextBox 3"/>
          <p:cNvSpPr txBox="1"/>
          <p:nvPr/>
        </p:nvSpPr>
        <p:spPr bwMode="auto">
          <a:xfrm>
            <a:off x="1109738" y="503127"/>
            <a:ext cx="6099142" cy="46166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en-GB" sz="2400" b="1" u="sng">
                <a:solidFill>
                  <a:srgbClr val="E62E40"/>
                </a:solidFill>
                <a:latin typeface="Avenir LT Std 65 Medium"/>
                <a:cs typeface="Arial"/>
              </a:rPr>
              <a:t>Achievements and Results.</a:t>
            </a:r>
            <a:endParaRPr/>
          </a:p>
        </p:txBody>
      </p:sp>
      <p:sp>
        <p:nvSpPr>
          <p:cNvPr id="1048717" name="TextBox 14"/>
          <p:cNvSpPr txBox="1"/>
          <p:nvPr/>
        </p:nvSpPr>
        <p:spPr bwMode="auto">
          <a:xfrm>
            <a:off x="1109737" y="1094868"/>
            <a:ext cx="10308119" cy="5156559"/>
          </a:xfrm>
          <a:prstGeom prst="rect">
            <a:avLst/>
          </a:prstGeom>
          <a:noFill/>
        </p:spPr>
        <p:txBody>
          <a:bodyPr wrap="square">
            <a:spAutoFit/>
          </a:bodyPr>
          <a:lstStyle/>
          <a:p>
            <a:pPr algn="just">
              <a:spcAft>
                <a:spcPts val="1000"/>
              </a:spcAft>
              <a:defRPr/>
            </a:pPr>
            <a:r>
              <a:rPr lang="en-IN" sz="1400">
                <a:solidFill>
                  <a:srgbClr val="000000"/>
                </a:solidFill>
              </a:rPr>
              <a:t>Through our collaboration, Wine To Your Door achieved remarkable growth and established itself as a leader in the wine delivery market:</a:t>
            </a:r>
            <a:endParaRPr lang="en-IN" sz="1400"/>
          </a:p>
          <a:p>
            <a:pPr marL="450215" algn="just">
              <a:spcAft>
                <a:spcPts val="1000"/>
              </a:spcAft>
              <a:defRPr/>
            </a:pPr>
            <a:r>
              <a:rPr lang="en-IN" sz="1400" b="1">
                <a:solidFill>
                  <a:srgbClr val="C00000"/>
                </a:solidFill>
              </a:rPr>
              <a:t>Enhanced Online Presence</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The revamped website saw a significant increase in organic traffic within the first two months of launch.</a:t>
            </a:r>
            <a:endParaRPr lang="en-IN" sz="1400"/>
          </a:p>
          <a:p>
            <a:pPr marL="450215" indent="-228600" algn="just">
              <a:spcAft>
                <a:spcPts val="1000"/>
              </a:spcAft>
              <a:buFont typeface="Arial"/>
              <a:buChar char="•"/>
              <a:defRPr/>
            </a:pPr>
            <a:r>
              <a:rPr lang="en-IN" sz="1400">
                <a:solidFill>
                  <a:srgbClr val="000000"/>
                </a:solidFill>
              </a:rPr>
              <a:t>SEO efforts secured prominent rankings for key terms like "premium wine delivery Dublin" and "buy wine online Ireland."</a:t>
            </a:r>
            <a:endParaRPr lang="en-IN" sz="1400"/>
          </a:p>
          <a:p>
            <a:pPr marL="450215" algn="just">
              <a:spcAft>
                <a:spcPts val="1000"/>
              </a:spcAft>
              <a:defRPr/>
            </a:pPr>
            <a:r>
              <a:rPr lang="en-IN" sz="1400" b="1">
                <a:solidFill>
                  <a:srgbClr val="C00000"/>
                </a:solidFill>
              </a:rPr>
              <a:t>Improved Customer Experience</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Website updates led to a</a:t>
            </a:r>
            <a:r>
              <a:rPr lang="en-IN" sz="1400" b="1">
                <a:solidFill>
                  <a:srgbClr val="000000"/>
                </a:solidFill>
              </a:rPr>
              <a:t> </a:t>
            </a:r>
            <a:r>
              <a:rPr lang="en-IN" sz="1400">
                <a:solidFill>
                  <a:srgbClr val="000000"/>
                </a:solidFill>
              </a:rPr>
              <a:t>reduction in cart abandonment rates and an improvement in checkout speed.</a:t>
            </a:r>
            <a:endParaRPr lang="en-IN" sz="1400"/>
          </a:p>
          <a:p>
            <a:pPr marL="450215" indent="-228600" algn="just">
              <a:spcAft>
                <a:spcPts val="1000"/>
              </a:spcAft>
              <a:buFont typeface="Arial"/>
              <a:buChar char="•"/>
              <a:defRPr/>
            </a:pPr>
            <a:r>
              <a:rPr lang="en-IN" sz="1400">
                <a:solidFill>
                  <a:srgbClr val="000000"/>
                </a:solidFill>
              </a:rPr>
              <a:t>Customers praised the intuitive interface, making it easier to browse, compare, and purchase wines.</a:t>
            </a:r>
            <a:endParaRPr lang="en-IN" sz="1400"/>
          </a:p>
          <a:p>
            <a:pPr marL="450215" algn="just">
              <a:spcAft>
                <a:spcPts val="1000"/>
              </a:spcAft>
              <a:defRPr/>
            </a:pPr>
            <a:r>
              <a:rPr lang="en-IN" sz="1400" b="1">
                <a:solidFill>
                  <a:srgbClr val="C00000"/>
                </a:solidFill>
              </a:rPr>
              <a:t>Strategic Marketing Success</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Targeted Google AdWords campaigns resulted in an increase in sales, with a strong ROI on advertising spend.</a:t>
            </a:r>
            <a:endParaRPr lang="en-IN" sz="1400"/>
          </a:p>
          <a:p>
            <a:pPr marL="450215" indent="-228600" algn="just">
              <a:spcAft>
                <a:spcPts val="1000"/>
              </a:spcAft>
              <a:buFont typeface="Arial"/>
              <a:buChar char="•"/>
              <a:defRPr/>
            </a:pPr>
            <a:r>
              <a:rPr lang="en-IN" sz="1400">
                <a:solidFill>
                  <a:srgbClr val="000000"/>
                </a:solidFill>
              </a:rPr>
              <a:t>Social media platforms experienced a surge in engagement, with Instagram and Facebook followers constantly growing.</a:t>
            </a:r>
            <a:endParaRPr lang="en-IN" sz="1400"/>
          </a:p>
          <a:p>
            <a:pPr marL="450215" algn="just">
              <a:spcAft>
                <a:spcPts val="1000"/>
              </a:spcAft>
              <a:defRPr/>
            </a:pPr>
            <a:r>
              <a:rPr lang="en-IN" sz="1400" b="1">
                <a:solidFill>
                  <a:srgbClr val="C00000"/>
                </a:solidFill>
              </a:rPr>
              <a:t>Informed Decision-Making</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The newly implemented reporting system enabled Dublin Wine To Your Door to track performance and refine strategies, ensuring sustained growth.</a:t>
            </a:r>
            <a:endParaRPr lang="en-IN" sz="1400"/>
          </a:p>
          <a:p>
            <a:pPr marL="221615" algn="just">
              <a:spcAft>
                <a:spcPts val="1000"/>
              </a:spcAft>
              <a:defRPr/>
            </a:pPr>
            <a:r>
              <a:rPr lang="en-IN" sz="1400" b="1">
                <a:solidFill>
                  <a:srgbClr val="000000"/>
                </a:solidFill>
              </a:rPr>
              <a:t>      </a:t>
            </a:r>
            <a:r>
              <a:rPr lang="en-IN" sz="1400" b="1">
                <a:solidFill>
                  <a:srgbClr val="C00000"/>
                </a:solidFill>
              </a:rPr>
              <a:t>Increased Revenue</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Over the course of the three-month campaign, the company reported a significant  increase in revenue, driven by both new customer acquisitions and repeat sales.</a:t>
            </a:r>
            <a:endParaRPr lang="en-IN" sz="1400"/>
          </a:p>
        </p:txBody>
      </p:sp>
      <p:pic>
        <p:nvPicPr>
          <p:cNvPr id="2097180" name="Picture 5"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pic>
        <p:nvPicPr>
          <p:cNvPr id="2" name="Picture 1"/>
          <p:cNvPicPr>
            <a:picLocks noChangeAspect="1"/>
          </p:cNvPicPr>
          <p:nvPr/>
        </p:nvPicPr>
        <p:blipFill>
          <a:blip r:embed="rId4"/>
          <a:stretch/>
        </p:blipFill>
        <p:spPr bwMode="auto">
          <a:xfrm>
            <a:off x="10860890" y="-393793"/>
            <a:ext cx="1891329" cy="1891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80"/>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95" name="Group 8"/>
          <p:cNvGrpSpPr/>
          <p:nvPr/>
        </p:nvGrpSpPr>
        <p:grpSpPr bwMode="auto">
          <a:xfrm>
            <a:off x="9719310" y="4313555"/>
            <a:ext cx="2185670" cy="2185670"/>
            <a:chOff x="15758" y="7358"/>
            <a:chExt cx="3442" cy="3442"/>
          </a:xfrm>
        </p:grpSpPr>
        <p:sp>
          <p:nvSpPr>
            <p:cNvPr id="1048718"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719"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720" name="TextBox 3"/>
          <p:cNvSpPr txBox="1"/>
          <p:nvPr/>
        </p:nvSpPr>
        <p:spPr bwMode="auto">
          <a:xfrm>
            <a:off x="1044825" y="721210"/>
            <a:ext cx="6099142" cy="46166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en-GB" sz="2400" b="1" u="sng">
                <a:solidFill>
                  <a:srgbClr val="E62E40"/>
                </a:solidFill>
                <a:latin typeface="Avenir LT Std 65 Medium"/>
                <a:cs typeface="Arial"/>
              </a:rPr>
              <a:t>Our Commitment</a:t>
            </a:r>
            <a:endParaRPr/>
          </a:p>
        </p:txBody>
      </p:sp>
      <p:sp>
        <p:nvSpPr>
          <p:cNvPr id="1048721" name="TextBox 14"/>
          <p:cNvSpPr txBox="1"/>
          <p:nvPr/>
        </p:nvSpPr>
        <p:spPr bwMode="auto">
          <a:xfrm>
            <a:off x="1044825" y="1243809"/>
            <a:ext cx="7677262" cy="3103414"/>
          </a:xfrm>
          <a:prstGeom prst="rect">
            <a:avLst/>
          </a:prstGeom>
          <a:noFill/>
        </p:spPr>
        <p:txBody>
          <a:bodyPr wrap="square">
            <a:spAutoFit/>
          </a:bodyPr>
          <a:lstStyle/>
          <a:p>
            <a:pPr algn="just">
              <a:spcAft>
                <a:spcPts val="1000"/>
              </a:spcAft>
              <a:defRPr/>
            </a:pPr>
            <a:r>
              <a:rPr lang="en-IN" sz="1400">
                <a:solidFill>
                  <a:srgbClr val="000000"/>
                </a:solidFill>
              </a:rPr>
              <a:t>Dublin Wine To Your Door’s story is one of transformation. By embracing modern marketing strategies and optimizing their digital presence, they turned their challenges into opportunities and achieved their goals.</a:t>
            </a:r>
            <a:endParaRPr lang="en-IN" sz="1400"/>
          </a:p>
          <a:p>
            <a:pPr algn="just">
              <a:spcAft>
                <a:spcPts val="1000"/>
              </a:spcAft>
              <a:defRPr/>
            </a:pPr>
            <a:r>
              <a:rPr lang="en-IN" sz="1400">
                <a:solidFill>
                  <a:srgbClr val="000000"/>
                </a:solidFill>
              </a:rPr>
              <a:t>Their success highlights the power of a tailored approach, creative problem-solving, and collaboration. At BrandYou Digital Marketing Agency, we’re passionate about helping businesses like Dublin Wine To Your Door thrive in very competitive markets.</a:t>
            </a:r>
            <a:endParaRPr lang="en-IN" sz="1400"/>
          </a:p>
          <a:p>
            <a:pPr algn="just">
              <a:spcAft>
                <a:spcPts val="1000"/>
              </a:spcAft>
              <a:defRPr/>
            </a:pPr>
            <a:r>
              <a:rPr lang="en-IN" sz="1400">
                <a:solidFill>
                  <a:srgbClr val="000000"/>
                </a:solidFill>
              </a:rPr>
              <a:t>Are you ready to elevate your brand’s success story? Let’s work together to achieve your goals. Contact us today to begin your journey!</a:t>
            </a:r>
            <a:endParaRPr lang="en-IN" sz="1400"/>
          </a:p>
          <a:p>
            <a:pPr>
              <a:spcAft>
                <a:spcPts val="1000"/>
              </a:spcAft>
              <a:defRPr/>
            </a:pPr>
            <a:r>
              <a:rPr lang="en-IN" sz="1400"/>
              <a:t> </a:t>
            </a:r>
            <a:endParaRPr/>
          </a:p>
          <a:p>
            <a:pPr>
              <a:spcAft>
                <a:spcPts val="1000"/>
              </a:spcAft>
              <a:defRPr/>
            </a:pPr>
            <a:r>
              <a:rPr lang="en-IN" sz="1400"/>
              <a:t> </a:t>
            </a:r>
            <a:endParaRPr/>
          </a:p>
          <a:p>
            <a:pPr algn="just">
              <a:spcAft>
                <a:spcPts val="1000"/>
              </a:spcAft>
              <a:defRPr/>
            </a:pPr>
            <a:r>
              <a:rPr lang="en-IN" sz="1400">
                <a:solidFill>
                  <a:srgbClr val="000000"/>
                </a:solidFill>
              </a:rPr>
              <a:t>.</a:t>
            </a:r>
            <a:endParaRPr lang="en-IN" sz="1400"/>
          </a:p>
        </p:txBody>
      </p:sp>
      <p:sp>
        <p:nvSpPr>
          <p:cNvPr id="1048722" name="TextBox 15"/>
          <p:cNvSpPr txBox="1"/>
          <p:nvPr/>
        </p:nvSpPr>
        <p:spPr bwMode="auto">
          <a:xfrm>
            <a:off x="7981939" y="4887090"/>
            <a:ext cx="3654204" cy="1518364"/>
          </a:xfrm>
          <a:prstGeom prst="rect">
            <a:avLst/>
          </a:prstGeom>
          <a:noFill/>
        </p:spPr>
        <p:txBody>
          <a:bodyPr wrap="square">
            <a:spAutoFit/>
          </a:bodyPr>
          <a:lstStyle/>
          <a:p>
            <a:pPr algn="r">
              <a:spcAft>
                <a:spcPts val="800"/>
              </a:spcAft>
              <a:defRPr/>
            </a:pPr>
            <a:r>
              <a:rPr lang="en-IN" sz="1400">
                <a:solidFill>
                  <a:schemeClr val="bg1"/>
                </a:solidFill>
                <a:latin typeface="Aptos"/>
              </a:rPr>
              <a:t>This remarkable transformation is a testament to our dedication and expertise. Partnering with us opens doors to similar transformative journeys for brands seeking to thrive in today’s dynamic market landscape.</a:t>
            </a:r>
            <a:endParaRPr/>
          </a:p>
          <a:p>
            <a:pPr marL="0" marR="0" lvl="0" indent="0" algn="r" defTabSz="914400">
              <a:lnSpc>
                <a:spcPct val="100000"/>
              </a:lnSpc>
              <a:spcBef>
                <a:spcPts val="0"/>
              </a:spcBef>
              <a:spcAft>
                <a:spcPts val="0"/>
              </a:spcAft>
              <a:buClrTx/>
              <a:buSzTx/>
              <a:buFontTx/>
              <a:buNone/>
              <a:defRPr/>
            </a:pPr>
            <a:endParaRPr lang="en-GB" sz="1600" b="1">
              <a:solidFill>
                <a:schemeClr val="bg1"/>
              </a:solidFill>
              <a:latin typeface="Avenir LT Std 65 Medium"/>
              <a:cs typeface="Arial"/>
            </a:endParaRPr>
          </a:p>
        </p:txBody>
      </p:sp>
      <p:pic>
        <p:nvPicPr>
          <p:cNvPr id="2097181" name="Picture 5"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pic>
        <p:nvPicPr>
          <p:cNvPr id="9" name="Picture 8"/>
          <p:cNvPicPr>
            <a:picLocks noChangeAspect="1"/>
          </p:cNvPicPr>
          <p:nvPr/>
        </p:nvPicPr>
        <p:blipFill>
          <a:blip r:embed="rId4"/>
          <a:stretch/>
        </p:blipFill>
        <p:spPr bwMode="auto">
          <a:xfrm>
            <a:off x="16247" y="-459432"/>
            <a:ext cx="4867209" cy="5709783"/>
          </a:xfrm>
          <a:prstGeom prst="rect">
            <a:avLst/>
          </a:prstGeom>
        </p:spPr>
      </p:pic>
      <p:pic>
        <p:nvPicPr>
          <p:cNvPr id="2" name="Picture 1"/>
          <p:cNvPicPr>
            <a:picLocks noChangeAspect="1"/>
          </p:cNvPicPr>
          <p:nvPr/>
        </p:nvPicPr>
        <p:blipFill>
          <a:blip r:embed="rId5"/>
          <a:stretch/>
        </p:blipFill>
        <p:spPr bwMode="auto">
          <a:xfrm>
            <a:off x="10860890" y="-393793"/>
            <a:ext cx="1891329" cy="1891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81"/>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97182" name="Picture 6"/>
          <p:cNvPicPr>
            <a:picLocks noChangeAspect="1"/>
          </p:cNvPicPr>
          <p:nvPr/>
        </p:nvPicPr>
        <p:blipFill>
          <a:blip r:embed="rId3"/>
          <a:srcRect l="9826" r="13370"/>
          <a:stretch/>
        </p:blipFill>
        <p:spPr bwMode="auto">
          <a:xfrm>
            <a:off x="1199456" y="0"/>
            <a:ext cx="9361040" cy="6858000"/>
          </a:xfrm>
          <a:prstGeom prst="rect">
            <a:avLst/>
          </a:prstGeom>
        </p:spPr>
      </p:pic>
      <p:pic>
        <p:nvPicPr>
          <p:cNvPr id="2097183" name="Picture 1" descr="C:\Users\kim.tsok-nwok\Downloads\brand you creative group logos\BY Group logo\Brand You Creative Group Logo.pngBrand You Creative Group Logo"/>
          <p:cNvPicPr>
            <a:picLocks noChangeAspect="1"/>
          </p:cNvPicPr>
          <p:nvPr/>
        </p:nvPicPr>
        <p:blipFill>
          <a:blip r:embed="rId4"/>
          <a:srcRect l="90992" r="-1798" b="29930"/>
          <a:stretch/>
        </p:blipFill>
        <p:spPr bwMode="auto">
          <a:xfrm>
            <a:off x="177558" y="281790"/>
            <a:ext cx="932180" cy="878840"/>
          </a:xfrm>
          <a:prstGeom prst="rect">
            <a:avLst/>
          </a:prstGeom>
        </p:spPr>
      </p:pic>
      <p:grpSp>
        <p:nvGrpSpPr>
          <p:cNvPr id="97" name="Group 3"/>
          <p:cNvGrpSpPr/>
          <p:nvPr/>
        </p:nvGrpSpPr>
        <p:grpSpPr bwMode="auto">
          <a:xfrm>
            <a:off x="9719310" y="4313555"/>
            <a:ext cx="2185670" cy="2185670"/>
            <a:chOff x="15758" y="7358"/>
            <a:chExt cx="3442" cy="3442"/>
          </a:xfrm>
        </p:grpSpPr>
        <p:sp>
          <p:nvSpPr>
            <p:cNvPr id="1048723"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724"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83"/>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bwMode="auto">
        <a:xfrm>
          <a:off x="0" y="0"/>
          <a:ext cx="0" cy="0"/>
          <a:chOff x="0" y="0"/>
          <a:chExt cx="0" cy="0"/>
        </a:xfrm>
      </p:grpSpPr>
      <p:sp>
        <p:nvSpPr>
          <p:cNvPr id="1048602" name="Rectangle 8"/>
          <p:cNvSpPr/>
          <p:nvPr/>
        </p:nvSpPr>
        <p:spPr bwMode="auto">
          <a:xfrm>
            <a:off x="0" y="-1"/>
            <a:ext cx="8400256" cy="6858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sp>
        <p:nvSpPr>
          <p:cNvPr id="1048603" name="Rectangle 7"/>
          <p:cNvSpPr/>
          <p:nvPr/>
        </p:nvSpPr>
        <p:spPr bwMode="auto">
          <a:xfrm rot="5400000">
            <a:off x="1601479" y="-339080"/>
            <a:ext cx="6858001" cy="7536159"/>
          </a:xfrm>
          <a:prstGeom prst="rect">
            <a:avLst/>
          </a:prstGeom>
          <a:gradFill>
            <a:gsLst>
              <a:gs pos="33000">
                <a:schemeClr val="tx1"/>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grpSp>
        <p:nvGrpSpPr>
          <p:cNvPr id="50" name="Group 12"/>
          <p:cNvGrpSpPr/>
          <p:nvPr/>
        </p:nvGrpSpPr>
        <p:grpSpPr bwMode="auto">
          <a:xfrm>
            <a:off x="9719310" y="4313555"/>
            <a:ext cx="2185670" cy="2185670"/>
            <a:chOff x="15758" y="7358"/>
            <a:chExt cx="3442" cy="3442"/>
          </a:xfrm>
        </p:grpSpPr>
        <p:sp>
          <p:nvSpPr>
            <p:cNvPr id="1048604"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05"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606" name="Rectangle: Rounded Corners 11"/>
          <p:cNvSpPr/>
          <p:nvPr/>
        </p:nvSpPr>
        <p:spPr bwMode="auto">
          <a:xfrm>
            <a:off x="-2999874" y="2180641"/>
            <a:ext cx="2245895" cy="2245895"/>
          </a:xfrm>
          <a:prstGeom prst="roundRect">
            <a:avLst>
              <a:gd name="adj" fmla="val 16667"/>
            </a:avLst>
          </a:prstGeom>
          <a:noFill/>
          <a:ln>
            <a:solidFill>
              <a:srgbClr val="F43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sp>
        <p:nvSpPr>
          <p:cNvPr id="1048607" name="Rectangle: Rounded Corners 1"/>
          <p:cNvSpPr/>
          <p:nvPr/>
        </p:nvSpPr>
        <p:spPr bwMode="auto">
          <a:xfrm>
            <a:off x="-2872874" y="2307641"/>
            <a:ext cx="2245895" cy="2245895"/>
          </a:xfrm>
          <a:prstGeom prst="roundRect">
            <a:avLst>
              <a:gd name="adj" fmla="val 16667"/>
            </a:avLst>
          </a:prstGeom>
          <a:noFill/>
          <a:ln>
            <a:solidFill>
              <a:srgbClr val="F43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sp>
        <p:nvSpPr>
          <p:cNvPr id="1048608" name="Rectangle: Rounded Corners 14"/>
          <p:cNvSpPr/>
          <p:nvPr/>
        </p:nvSpPr>
        <p:spPr bwMode="auto">
          <a:xfrm>
            <a:off x="13064476" y="1310172"/>
            <a:ext cx="4539916" cy="4539916"/>
          </a:xfrm>
          <a:prstGeom prst="roundRect">
            <a:avLst>
              <a:gd name="adj" fmla="val 16667"/>
            </a:avLst>
          </a:prstGeom>
          <a:noFill/>
          <a:ln>
            <a:solidFill>
              <a:srgbClr val="F43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sp>
        <p:nvSpPr>
          <p:cNvPr id="1048609" name="Rectangle: Rounded Corners 2"/>
          <p:cNvSpPr/>
          <p:nvPr/>
        </p:nvSpPr>
        <p:spPr bwMode="auto">
          <a:xfrm>
            <a:off x="12736095" y="1160630"/>
            <a:ext cx="4539916" cy="4539916"/>
          </a:xfrm>
          <a:prstGeom prst="roundRect">
            <a:avLst>
              <a:gd name="adj" fmla="val 16667"/>
            </a:avLst>
          </a:prstGeom>
          <a:noFill/>
          <a:ln>
            <a:solidFill>
              <a:srgbClr val="F43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pic>
        <p:nvPicPr>
          <p:cNvPr id="2097157" name="Picture 16"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65110" y="281790"/>
            <a:ext cx="932180" cy="878840"/>
          </a:xfrm>
          <a:prstGeom prst="rect">
            <a:avLst/>
          </a:prstGeom>
        </p:spPr>
      </p:pic>
      <p:sp>
        <p:nvSpPr>
          <p:cNvPr id="1048610" name="Rectangle 11"/>
          <p:cNvSpPr>
            <a:spLocks noChangeArrowheads="1"/>
          </p:cNvSpPr>
          <p:nvPr/>
        </p:nvSpPr>
        <p:spPr bwMode="auto">
          <a:xfrm>
            <a:off x="2567608" y="1916832"/>
            <a:ext cx="8570149" cy="990959"/>
          </a:xfrm>
          <a:prstGeom prst="rect">
            <a:avLst/>
          </a:prstGeom>
          <a:noFill/>
          <a:ln>
            <a:noFill/>
          </a:ln>
          <a:effectLst/>
        </p:spPr>
        <p:txBody>
          <a:bodyPr vert="horz" wrap="square" lIns="91440" tIns="45720" rIns="91440" bIns="45720" numCol="1" anchor="t"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en-GB" sz="5900" b="1" i="0" u="none" strike="noStrike" cap="none" spc="0">
                <a:ln>
                  <a:noFill/>
                </a:ln>
                <a:solidFill>
                  <a:schemeClr val="bg1"/>
                </a:solidFill>
                <a:latin typeface="Avenir LT Std 65 Medium"/>
                <a:cs typeface="Arial"/>
              </a:rPr>
              <a:t>Ireland’s</a:t>
            </a:r>
            <a:r>
              <a:rPr lang="en-GB" sz="5900" b="0" i="0" u="none" strike="noStrike" cap="none" spc="0">
                <a:ln>
                  <a:noFill/>
                </a:ln>
                <a:solidFill>
                  <a:srgbClr val="F4313F"/>
                </a:solidFill>
                <a:latin typeface="Avenir LT Std 65 Medium"/>
                <a:cs typeface="Arial"/>
              </a:rPr>
              <a:t> </a:t>
            </a:r>
            <a:r>
              <a:rPr lang="en-GB" sz="5900" b="1" i="0" u="none" strike="noStrike" cap="none" spc="0">
                <a:ln>
                  <a:noFill/>
                </a:ln>
                <a:solidFill>
                  <a:srgbClr val="F4313F"/>
                </a:solidFill>
                <a:latin typeface="Avenir LT Std 65 Medium"/>
                <a:cs typeface="Arial"/>
              </a:rPr>
              <a:t>Multi-Award</a:t>
            </a:r>
            <a:endParaRPr sz="1800" b="0" i="0" u="none" strike="noStrike" cap="none" spc="0">
              <a:ln>
                <a:noFill/>
              </a:ln>
              <a:solidFill>
                <a:srgbClr val="F4313F"/>
              </a:solidFill>
              <a:latin typeface="Avenir LT Std 65 Medium"/>
              <a:cs typeface="Arial"/>
            </a:endParaRPr>
          </a:p>
        </p:txBody>
      </p:sp>
      <p:sp>
        <p:nvSpPr>
          <p:cNvPr id="1048611" name="Rectangle 12"/>
          <p:cNvSpPr>
            <a:spLocks noChangeArrowheads="1"/>
          </p:cNvSpPr>
          <p:nvPr/>
        </p:nvSpPr>
        <p:spPr bwMode="auto">
          <a:xfrm>
            <a:off x="2337400" y="2714646"/>
            <a:ext cx="7517200" cy="1890119"/>
          </a:xfrm>
          <a:prstGeom prst="rect">
            <a:avLst/>
          </a:prstGeom>
          <a:noFill/>
          <a:ln>
            <a:noFill/>
          </a:ln>
          <a:effectLst/>
        </p:spPr>
        <p:txBody>
          <a:bodyPr vert="horz" wrap="square" lIns="91440" tIns="45720" rIns="91440" bIns="45720" numCol="1" anchor="t"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en-GB" sz="5900" b="1" i="0" u="none" strike="noStrike" cap="none" spc="0">
                <a:ln>
                  <a:noFill/>
                </a:ln>
                <a:solidFill>
                  <a:srgbClr val="F4313F"/>
                </a:solidFill>
                <a:latin typeface="Avenir LT Std 65 Medium"/>
                <a:cs typeface="Arial"/>
              </a:rPr>
              <a:t>Winning Branding</a:t>
            </a:r>
            <a:endParaRPr sz="5900" b="0" i="0" u="none" strike="noStrike" cap="none" spc="0">
              <a:ln>
                <a:noFill/>
              </a:ln>
              <a:solidFill>
                <a:srgbClr val="F4313F"/>
              </a:solidFill>
              <a:latin typeface="Avenir LT Std 65 Medium"/>
              <a:cs typeface="Arial"/>
            </a:endParaRPr>
          </a:p>
          <a:p>
            <a:pPr marL="0" marR="0" lvl="0" indent="0" algn="ctr" defTabSz="914400">
              <a:lnSpc>
                <a:spcPct val="100000"/>
              </a:lnSpc>
              <a:spcBef>
                <a:spcPts val="0"/>
              </a:spcBef>
              <a:spcAft>
                <a:spcPts val="0"/>
              </a:spcAft>
              <a:buClrTx/>
              <a:buSzTx/>
              <a:buFontTx/>
              <a:buNone/>
              <a:defRPr/>
            </a:pPr>
            <a:r>
              <a:rPr lang="en-GB" sz="5900" b="1" i="0" u="none" strike="noStrike" cap="none" spc="0">
                <a:ln>
                  <a:noFill/>
                </a:ln>
                <a:solidFill>
                  <a:srgbClr val="F4313F"/>
                </a:solidFill>
                <a:latin typeface="Avenir LT Std 65 Medium"/>
                <a:cs typeface="Arial"/>
              </a:rPr>
              <a:t>&amp; </a:t>
            </a:r>
            <a:r>
              <a:rPr lang="en-GB" sz="5900" b="1" i="0" u="none" strike="noStrike" cap="none" spc="0">
                <a:ln>
                  <a:noFill/>
                </a:ln>
                <a:solidFill>
                  <a:schemeClr val="bg1"/>
                </a:solidFill>
                <a:latin typeface="Avenir LT Std 65 Medium"/>
                <a:cs typeface="Arial"/>
              </a:rPr>
              <a:t>Marketing Agency</a:t>
            </a:r>
            <a:endParaRPr sz="1800" b="0" i="0" u="none" strike="noStrike" cap="none" spc="0">
              <a:ln>
                <a:noFill/>
              </a:ln>
              <a:solidFill>
                <a:schemeClr val="bg1"/>
              </a:solidFill>
              <a:latin typeface="Avenir LT Std 65 Medium"/>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48607"/>
                                        </p:tgtEl>
                                        <p:attrNameLst>
                                          <p:attrName>style.visibility</p:attrName>
                                        </p:attrNameLst>
                                      </p:cBhvr>
                                      <p:to>
                                        <p:strVal val="visible"/>
                                      </p:to>
                                    </p:set>
                                    <p:anim calcmode="lin" valueType="num">
                                      <p:cBhvr additive="base">
                                        <p:cTn id="7" dur="2000" fill="hold"/>
                                        <p:tgtEl>
                                          <p:spTgt spid="1048607"/>
                                        </p:tgtEl>
                                        <p:attrNameLst>
                                          <p:attrName>ppt_x</p:attrName>
                                        </p:attrNameLst>
                                      </p:cBhvr>
                                      <p:tavLst>
                                        <p:tav tm="0">
                                          <p:val>
                                            <p:strVal val="1+#ppt_w/2"/>
                                          </p:val>
                                        </p:tav>
                                        <p:tav tm="100000">
                                          <p:val>
                                            <p:strVal val="#ppt_x"/>
                                          </p:val>
                                        </p:tav>
                                      </p:tavLst>
                                    </p:anim>
                                    <p:anim calcmode="lin" valueType="num">
                                      <p:cBhvr additive="base">
                                        <p:cTn id="8" dur="2000" fill="hold"/>
                                        <p:tgtEl>
                                          <p:spTgt spid="104860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48606"/>
                                        </p:tgtEl>
                                        <p:attrNameLst>
                                          <p:attrName>style.visibility</p:attrName>
                                        </p:attrNameLst>
                                      </p:cBhvr>
                                      <p:to>
                                        <p:strVal val="visible"/>
                                      </p:to>
                                    </p:set>
                                    <p:anim calcmode="lin" valueType="num">
                                      <p:cBhvr additive="base">
                                        <p:cTn id="11" dur="2000" fill="hold"/>
                                        <p:tgtEl>
                                          <p:spTgt spid="1048606"/>
                                        </p:tgtEl>
                                        <p:attrNameLst>
                                          <p:attrName>ppt_x</p:attrName>
                                        </p:attrNameLst>
                                      </p:cBhvr>
                                      <p:tavLst>
                                        <p:tav tm="0">
                                          <p:val>
                                            <p:strVal val="1+#ppt_w/2"/>
                                          </p:val>
                                        </p:tav>
                                        <p:tav tm="100000">
                                          <p:val>
                                            <p:strVal val="#ppt_x"/>
                                          </p:val>
                                        </p:tav>
                                      </p:tavLst>
                                    </p:anim>
                                    <p:anim calcmode="lin" valueType="num">
                                      <p:cBhvr additive="base">
                                        <p:cTn id="12" dur="2000" fill="hold"/>
                                        <p:tgtEl>
                                          <p:spTgt spid="104860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48609"/>
                                        </p:tgtEl>
                                        <p:attrNameLst>
                                          <p:attrName>style.visibility</p:attrName>
                                        </p:attrNameLst>
                                      </p:cBhvr>
                                      <p:to>
                                        <p:strVal val="visible"/>
                                      </p:to>
                                    </p:set>
                                    <p:anim calcmode="lin" valueType="num">
                                      <p:cBhvr additive="base">
                                        <p:cTn id="15" dur="2000" fill="hold"/>
                                        <p:tgtEl>
                                          <p:spTgt spid="1048609"/>
                                        </p:tgtEl>
                                        <p:attrNameLst>
                                          <p:attrName>ppt_x</p:attrName>
                                        </p:attrNameLst>
                                      </p:cBhvr>
                                      <p:tavLst>
                                        <p:tav tm="0">
                                          <p:val>
                                            <p:strVal val="0-#ppt_w/2"/>
                                          </p:val>
                                        </p:tav>
                                        <p:tav tm="100000">
                                          <p:val>
                                            <p:strVal val="#ppt_x"/>
                                          </p:val>
                                        </p:tav>
                                      </p:tavLst>
                                    </p:anim>
                                    <p:anim calcmode="lin" valueType="num">
                                      <p:cBhvr additive="base">
                                        <p:cTn id="16" dur="2000" fill="hold"/>
                                        <p:tgtEl>
                                          <p:spTgt spid="104860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048608"/>
                                        </p:tgtEl>
                                        <p:attrNameLst>
                                          <p:attrName>style.visibility</p:attrName>
                                        </p:attrNameLst>
                                      </p:cBhvr>
                                      <p:to>
                                        <p:strVal val="visible"/>
                                      </p:to>
                                    </p:set>
                                    <p:anim calcmode="lin" valueType="num">
                                      <p:cBhvr additive="base">
                                        <p:cTn id="19" dur="2000" fill="hold"/>
                                        <p:tgtEl>
                                          <p:spTgt spid="1048608"/>
                                        </p:tgtEl>
                                        <p:attrNameLst>
                                          <p:attrName>ppt_x</p:attrName>
                                        </p:attrNameLst>
                                      </p:cBhvr>
                                      <p:tavLst>
                                        <p:tav tm="0">
                                          <p:val>
                                            <p:strVal val="0-#ppt_w/2"/>
                                          </p:val>
                                        </p:tav>
                                        <p:tav tm="100000">
                                          <p:val>
                                            <p:strVal val="#ppt_x"/>
                                          </p:val>
                                        </p:tav>
                                      </p:tavLst>
                                    </p:anim>
                                    <p:anim calcmode="lin" valueType="num">
                                      <p:cBhvr additive="base">
                                        <p:cTn id="20" dur="2000" fill="hold"/>
                                        <p:tgtEl>
                                          <p:spTgt spid="1048608"/>
                                        </p:tgtEl>
                                        <p:attrNameLst>
                                          <p:attrName>ppt_y</p:attrName>
                                        </p:attrNameLst>
                                      </p:cBhvr>
                                      <p:tavLst>
                                        <p:tav tm="0">
                                          <p:val>
                                            <p:strVal val="#ppt_y"/>
                                          </p:val>
                                        </p:tav>
                                        <p:tav tm="100000">
                                          <p:val>
                                            <p:strVal val="#ppt_y"/>
                                          </p:val>
                                        </p:tav>
                                      </p:tavLst>
                                    </p:anim>
                                  </p:childTnLst>
                                </p:cTn>
                              </p:par>
                              <p:par>
                                <p:cTn id="21" presetID="0" presetClass="path" presetSubtype="0" accel="50000" decel="50000" fill="hold" nodeType="withEffect">
                                  <p:stCondLst>
                                    <p:cond delay="0"/>
                                  </p:stCondLst>
                                  <p:childTnLst>
                                    <p:animMotion origin="layout" path="M 0.01055 -0.0206 L -0.1737 -0.025 " pathEditMode="relative" rAng="0" ptsTypes="AA">
                                      <p:cBhvr>
                                        <p:cTn id="22" dur="2000" spd="-100000" fill="hold"/>
                                        <p:tgtEl>
                                          <p:spTgt spid="2097157"/>
                                        </p:tgtEl>
                                        <p:attrNameLst>
                                          <p:attrName>ppt_x</p:attrName>
                                          <p:attrName>ppt_y</p:attrName>
                                        </p:attrNameLst>
                                      </p:cBhvr>
                                      <p:rCtr x="-9206" y="-231"/>
                                    </p:animMotion>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048610"/>
                                        </p:tgtEl>
                                        <p:attrNameLst>
                                          <p:attrName>style.visibility</p:attrName>
                                        </p:attrNameLst>
                                      </p:cBhvr>
                                      <p:to>
                                        <p:strVal val="visible"/>
                                      </p:to>
                                    </p:set>
                                    <p:animEffect transition="in" filter="fade">
                                      <p:cBhvr>
                                        <p:cTn id="26" dur="1000"/>
                                        <p:tgtEl>
                                          <p:spTgt spid="1048610"/>
                                        </p:tgtEl>
                                      </p:cBhvr>
                                    </p:animEffect>
                                    <p:anim calcmode="lin" valueType="num">
                                      <p:cBhvr>
                                        <p:cTn id="27" dur="1000" fill="hold"/>
                                        <p:tgtEl>
                                          <p:spTgt spid="1048610"/>
                                        </p:tgtEl>
                                        <p:attrNameLst>
                                          <p:attrName>ppt_x</p:attrName>
                                        </p:attrNameLst>
                                      </p:cBhvr>
                                      <p:tavLst>
                                        <p:tav tm="0">
                                          <p:val>
                                            <p:strVal val="#ppt_x"/>
                                          </p:val>
                                        </p:tav>
                                        <p:tav tm="100000">
                                          <p:val>
                                            <p:strVal val="#ppt_x"/>
                                          </p:val>
                                        </p:tav>
                                      </p:tavLst>
                                    </p:anim>
                                    <p:anim calcmode="lin" valueType="num">
                                      <p:cBhvr>
                                        <p:cTn id="28" dur="1000" fill="hold"/>
                                        <p:tgtEl>
                                          <p:spTgt spid="1048610"/>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048611"/>
                                        </p:tgtEl>
                                        <p:attrNameLst>
                                          <p:attrName>style.visibility</p:attrName>
                                        </p:attrNameLst>
                                      </p:cBhvr>
                                      <p:to>
                                        <p:strVal val="visible"/>
                                      </p:to>
                                    </p:set>
                                    <p:animEffect transition="in" filter="fade">
                                      <p:cBhvr>
                                        <p:cTn id="31" dur="1000"/>
                                        <p:tgtEl>
                                          <p:spTgt spid="1048611"/>
                                        </p:tgtEl>
                                      </p:cBhvr>
                                    </p:animEffect>
                                    <p:anim calcmode="lin" valueType="num">
                                      <p:cBhvr>
                                        <p:cTn id="32" dur="1000" fill="hold"/>
                                        <p:tgtEl>
                                          <p:spTgt spid="1048611"/>
                                        </p:tgtEl>
                                        <p:attrNameLst>
                                          <p:attrName>ppt_x</p:attrName>
                                        </p:attrNameLst>
                                      </p:cBhvr>
                                      <p:tavLst>
                                        <p:tav tm="0">
                                          <p:val>
                                            <p:strVal val="#ppt_x"/>
                                          </p:val>
                                        </p:tav>
                                        <p:tav tm="100000">
                                          <p:val>
                                            <p:strVal val="#ppt_x"/>
                                          </p:val>
                                        </p:tav>
                                      </p:tavLst>
                                    </p:anim>
                                    <p:anim calcmode="lin" valueType="num">
                                      <p:cBhvr>
                                        <p:cTn id="33" dur="1000" fill="hold"/>
                                        <p:tgtEl>
                                          <p:spTgt spid="10486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Rectangle 3"/>
          <p:cNvSpPr/>
          <p:nvPr/>
        </p:nvSpPr>
        <p:spPr bwMode="auto">
          <a:xfrm>
            <a:off x="8577814" y="0"/>
            <a:ext cx="3614186"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defRPr/>
            </a:pPr>
            <a:endParaRPr lang="en-IN"/>
          </a:p>
        </p:txBody>
      </p:sp>
      <p:sp>
        <p:nvSpPr>
          <p:cNvPr id="1048612" name="Rectangle 8"/>
          <p:cNvSpPr/>
          <p:nvPr/>
        </p:nvSpPr>
        <p:spPr bwMode="auto">
          <a:xfrm>
            <a:off x="0" y="-1"/>
            <a:ext cx="8400256" cy="6858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sp>
        <p:nvSpPr>
          <p:cNvPr id="1048613" name="Rectangle 7"/>
          <p:cNvSpPr/>
          <p:nvPr/>
        </p:nvSpPr>
        <p:spPr bwMode="auto">
          <a:xfrm rot="5400000">
            <a:off x="1601479" y="-339080"/>
            <a:ext cx="6858001" cy="7536159"/>
          </a:xfrm>
          <a:prstGeom prst="rect">
            <a:avLst/>
          </a:prstGeom>
          <a:gradFill>
            <a:gsLst>
              <a:gs pos="33000">
                <a:schemeClr val="tx1"/>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grpSp>
        <p:nvGrpSpPr>
          <p:cNvPr id="52" name="Group 12"/>
          <p:cNvGrpSpPr/>
          <p:nvPr/>
        </p:nvGrpSpPr>
        <p:grpSpPr bwMode="auto">
          <a:xfrm>
            <a:off x="9719310" y="4313555"/>
            <a:ext cx="2185670" cy="2185670"/>
            <a:chOff x="15758" y="7358"/>
            <a:chExt cx="3442" cy="3442"/>
          </a:xfrm>
        </p:grpSpPr>
        <p:sp>
          <p:nvSpPr>
            <p:cNvPr id="1048614"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15"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pic>
        <p:nvPicPr>
          <p:cNvPr id="2097158" name="Picture 16"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sp>
        <p:nvSpPr>
          <p:cNvPr id="1048620" name="Rectangle 19"/>
          <p:cNvSpPr>
            <a:spLocks noChangeArrowheads="1"/>
          </p:cNvSpPr>
          <p:nvPr/>
        </p:nvSpPr>
        <p:spPr bwMode="auto">
          <a:xfrm>
            <a:off x="2222800" y="2708920"/>
            <a:ext cx="7837075" cy="1107996"/>
          </a:xfrm>
          <a:prstGeom prst="rect">
            <a:avLst/>
          </a:prstGeom>
          <a:noFill/>
          <a:ln>
            <a:noFill/>
          </a:ln>
          <a:effectLst/>
        </p:spPr>
        <p:txBody>
          <a:bodyPr vert="horz" wrap="square" lIns="91440" tIns="45720" rIns="91440" bIns="45720" numCol="1" anchor="t" anchorCtr="0" compatLnSpc="1">
            <a:prstTxWarp prst="textNoShape">
              <a:avLst/>
            </a:prstTxWarp>
            <a:spAutoFit/>
          </a:bodyPr>
          <a:lstStyle/>
          <a:p>
            <a:pPr lvl="0" algn="ctr">
              <a:defRPr/>
            </a:pPr>
            <a:r>
              <a:rPr lang="en-US" sz="6600" b="1">
                <a:solidFill>
                  <a:srgbClr val="F4313F"/>
                </a:solidFill>
              </a:rPr>
              <a:t>Bobo’s </a:t>
            </a:r>
            <a:r>
              <a:rPr lang="en-US" sz="6600" b="1">
                <a:solidFill>
                  <a:schemeClr val="bg1"/>
                </a:solidFill>
              </a:rPr>
              <a:t>Burgers</a:t>
            </a:r>
            <a:endParaRPr>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58"/>
                                        </p:tgtEl>
                                        <p:attrNameLst>
                                          <p:attrName>ppt_x</p:attrName>
                                          <p:attrName>ppt_y</p:attrName>
                                        </p:attrNameLst>
                                      </p:cBhvr>
                                      <p:rCtr x="-9206" y="-231"/>
                                    </p:animMotion>
                                  </p:childTnLst>
                                </p:cTn>
                              </p:par>
                              <p:par>
                                <p:cTn id="7" presetID="47" presetClass="entr" presetSubtype="0" fill="hold" nodeType="withEffect">
                                  <p:stCondLst>
                                    <p:cond delay="0"/>
                                  </p:stCondLst>
                                  <p:childTnLst>
                                    <p:set>
                                      <p:cBhvr>
                                        <p:cTn id="8" dur="1" fill="hold">
                                          <p:stCondLst>
                                            <p:cond delay="0"/>
                                          </p:stCondLst>
                                        </p:cTn>
                                        <p:tgtEl>
                                          <p:spTgt spid="1048620"/>
                                        </p:tgtEl>
                                        <p:attrNameLst>
                                          <p:attrName>style.visibility</p:attrName>
                                        </p:attrNameLst>
                                      </p:cBhvr>
                                      <p:to>
                                        <p:strVal val="visible"/>
                                      </p:to>
                                    </p:set>
                                    <p:animEffect transition="in" filter="fade">
                                      <p:cBhvr>
                                        <p:cTn id="9" dur="1000"/>
                                        <p:tgtEl>
                                          <p:spTgt spid="1048620"/>
                                        </p:tgtEl>
                                      </p:cBhvr>
                                    </p:animEffect>
                                    <p:anim calcmode="lin" valueType="num">
                                      <p:cBhvr>
                                        <p:cTn id="10" dur="1000" fill="hold"/>
                                        <p:tgtEl>
                                          <p:spTgt spid="1048620"/>
                                        </p:tgtEl>
                                        <p:attrNameLst>
                                          <p:attrName>ppt_x</p:attrName>
                                        </p:attrNameLst>
                                      </p:cBhvr>
                                      <p:tavLst>
                                        <p:tav tm="0">
                                          <p:val>
                                            <p:strVal val="#ppt_x"/>
                                          </p:val>
                                        </p:tav>
                                        <p:tav tm="100000">
                                          <p:val>
                                            <p:strVal val="#ppt_x"/>
                                          </p:val>
                                        </p:tav>
                                      </p:tavLst>
                                    </p:anim>
                                    <p:anim calcmode="lin" valueType="num">
                                      <p:cBhvr>
                                        <p:cTn id="11" dur="1000" fill="hold"/>
                                        <p:tgtEl>
                                          <p:spTgt spid="10486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48656" name="TextBox 4"/>
          <p:cNvSpPr txBox="1"/>
          <p:nvPr/>
        </p:nvSpPr>
        <p:spPr bwMode="auto">
          <a:xfrm>
            <a:off x="908685" y="479323"/>
            <a:ext cx="4975620" cy="1384995"/>
          </a:xfrm>
          <a:prstGeom prst="rect">
            <a:avLst/>
          </a:prstGeom>
          <a:noFill/>
        </p:spPr>
        <p:txBody>
          <a:bodyPr wrap="square">
            <a:spAutoFit/>
          </a:bodyPr>
          <a:lstStyle/>
          <a:p>
            <a:pPr>
              <a:defRPr/>
            </a:pPr>
            <a:r>
              <a:rPr lang="en-US" sz="2800" b="1"/>
              <a:t>How BrandYou Creative Transformed </a:t>
            </a:r>
            <a:r>
              <a:rPr lang="en-US" sz="2800" b="1">
                <a:solidFill>
                  <a:srgbClr val="F4313F"/>
                </a:solidFill>
              </a:rPr>
              <a:t>Bobo’s Burgers </a:t>
            </a:r>
            <a:r>
              <a:rPr lang="en-US" sz="2800" b="1"/>
              <a:t>into Dublin’s Digital Dining Star</a:t>
            </a:r>
            <a:endParaRPr lang="en-US" sz="2800"/>
          </a:p>
        </p:txBody>
      </p:sp>
      <p:sp>
        <p:nvSpPr>
          <p:cNvPr id="1048657" name="TextBox 5"/>
          <p:cNvSpPr txBox="1"/>
          <p:nvPr/>
        </p:nvSpPr>
        <p:spPr bwMode="auto">
          <a:xfrm>
            <a:off x="908685" y="2393962"/>
            <a:ext cx="4975979" cy="1798679"/>
          </a:xfrm>
          <a:prstGeom prst="rect">
            <a:avLst/>
          </a:prstGeom>
          <a:noFill/>
        </p:spPr>
        <p:txBody>
          <a:bodyPr wrap="square">
            <a:spAutoFit/>
          </a:bodyPr>
          <a:lstStyle/>
          <a:p>
            <a:pPr algn="just">
              <a:defRPr/>
            </a:pPr>
            <a:r>
              <a:rPr lang="en-US" sz="1400"/>
              <a:t>Established in 2006, </a:t>
            </a:r>
            <a:r>
              <a:rPr lang="en-US" sz="1400" b="1"/>
              <a:t>Bobo’s Burgers</a:t>
            </a:r>
            <a:r>
              <a:rPr lang="en-US" sz="1400"/>
              <a:t> is a Dublin-based restaurant celebrated for its gourmet Irish burgers, crafted from premium, locally sourced ingredients. Known for its innovative flavor combinations and stylish decor, Bobo’s offers a warm ambiance that draws locals and tourists alike. With locations on Wexford Street, Dame Street, and Middle Abbey Street, it has become a cornerstone of Dublin’s dining scene, renowned for its commitment to quality and innovation.</a:t>
            </a:r>
            <a:endParaRPr/>
          </a:p>
        </p:txBody>
      </p:sp>
      <p:grpSp>
        <p:nvGrpSpPr>
          <p:cNvPr id="67" name="Group 8"/>
          <p:cNvGrpSpPr/>
          <p:nvPr/>
        </p:nvGrpSpPr>
        <p:grpSpPr bwMode="auto">
          <a:xfrm>
            <a:off x="9719310" y="4313555"/>
            <a:ext cx="2185670" cy="2185670"/>
            <a:chOff x="15758" y="7358"/>
            <a:chExt cx="3442" cy="3442"/>
          </a:xfrm>
        </p:grpSpPr>
        <p:sp>
          <p:nvSpPr>
            <p:cNvPr id="1048658"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59"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660" name="TextBox 37"/>
          <p:cNvSpPr txBox="1"/>
          <p:nvPr/>
        </p:nvSpPr>
        <p:spPr bwMode="auto">
          <a:xfrm>
            <a:off x="6274947" y="2048854"/>
            <a:ext cx="5432864" cy="369332"/>
          </a:xfrm>
          <a:prstGeom prst="rect">
            <a:avLst/>
          </a:prstGeom>
          <a:noFill/>
        </p:spPr>
        <p:txBody>
          <a:bodyPr wrap="square" rtlCol="0">
            <a:spAutoFit/>
          </a:bodyPr>
          <a:lstStyle/>
          <a:p>
            <a:pPr>
              <a:defRPr/>
            </a:pPr>
            <a:r>
              <a:rPr lang="en-IN" sz="1800" b="1">
                <a:solidFill>
                  <a:srgbClr val="E62E40"/>
                </a:solidFill>
                <a:latin typeface="Calibri"/>
              </a:rPr>
              <a:t>Statement of the problem</a:t>
            </a:r>
            <a:r>
              <a:rPr lang="en-IN">
                <a:solidFill>
                  <a:srgbClr val="E62E40"/>
                </a:solidFill>
                <a:latin typeface="Aptos Display"/>
              </a:rPr>
              <a:t>………………………</a:t>
            </a:r>
            <a:endParaRPr/>
          </a:p>
        </p:txBody>
      </p:sp>
      <p:sp>
        <p:nvSpPr>
          <p:cNvPr id="1048661" name="TextBox 39"/>
          <p:cNvSpPr txBox="1"/>
          <p:nvPr/>
        </p:nvSpPr>
        <p:spPr bwMode="auto">
          <a:xfrm>
            <a:off x="6274946" y="2393962"/>
            <a:ext cx="5260085" cy="1585319"/>
          </a:xfrm>
          <a:prstGeom prst="rect">
            <a:avLst/>
          </a:prstGeom>
          <a:noFill/>
        </p:spPr>
        <p:txBody>
          <a:bodyPr wrap="square">
            <a:spAutoFit/>
          </a:bodyPr>
          <a:lstStyle/>
          <a:p>
            <a:pPr algn="just">
              <a:defRPr/>
            </a:pPr>
            <a:r>
              <a:rPr lang="en-US" sz="1400"/>
              <a:t>Despite its popularity, Bobo’s faced challenges in the highly competitive hospitality industry. The restaurant’s digital presence didn’t match the exceptional quality of its dining experience. Their website lacked a modern user experience, consistent branding, and optimized visibility in search engine rankings. This hindered their ability to attract new customers and differentiate themselves in a saturated market.</a:t>
            </a:r>
            <a:endParaRPr/>
          </a:p>
        </p:txBody>
      </p:sp>
      <p:pic>
        <p:nvPicPr>
          <p:cNvPr id="2097166" name="Picture 17"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sp>
        <p:nvSpPr>
          <p:cNvPr id="10" name="TextBox 37"/>
          <p:cNvSpPr txBox="1"/>
          <p:nvPr/>
        </p:nvSpPr>
        <p:spPr bwMode="auto">
          <a:xfrm>
            <a:off x="908685" y="2024631"/>
            <a:ext cx="5432864" cy="369332"/>
          </a:xfrm>
          <a:prstGeom prst="rect">
            <a:avLst/>
          </a:prstGeom>
          <a:noFill/>
        </p:spPr>
        <p:txBody>
          <a:bodyPr wrap="square" rtlCol="0">
            <a:spAutoFit/>
          </a:bodyPr>
          <a:lstStyle/>
          <a:p>
            <a:pPr>
              <a:defRPr/>
            </a:pPr>
            <a:r>
              <a:rPr lang="en-IN" sz="1800" b="1">
                <a:solidFill>
                  <a:srgbClr val="E62E40"/>
                </a:solidFill>
                <a:latin typeface="Calibri"/>
              </a:rPr>
              <a:t>About the Client </a:t>
            </a:r>
            <a:endParaRPr lang="en-IN">
              <a:solidFill>
                <a:srgbClr val="E62E40"/>
              </a:solidFill>
              <a:latin typeface="Aptos Display"/>
            </a:endParaRPr>
          </a:p>
        </p:txBody>
      </p:sp>
      <p:pic>
        <p:nvPicPr>
          <p:cNvPr id="13" name="Picture 12"/>
          <p:cNvPicPr>
            <a:picLocks noChangeAspect="1"/>
          </p:cNvPicPr>
          <p:nvPr/>
        </p:nvPicPr>
        <p:blipFill>
          <a:blip r:embed="rId4"/>
          <a:srcRect l="17606" t="52157" r="9811" b="11284"/>
          <a:stretch/>
        </p:blipFill>
        <p:spPr bwMode="auto">
          <a:xfrm>
            <a:off x="908685" y="5205175"/>
            <a:ext cx="5135118" cy="14549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66"/>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69" name="Group 8"/>
          <p:cNvGrpSpPr/>
          <p:nvPr/>
        </p:nvGrpSpPr>
        <p:grpSpPr bwMode="auto">
          <a:xfrm>
            <a:off x="9719310" y="4313555"/>
            <a:ext cx="2185670" cy="2185670"/>
            <a:chOff x="15758" y="7358"/>
            <a:chExt cx="3442" cy="3442"/>
          </a:xfrm>
        </p:grpSpPr>
        <p:sp>
          <p:nvSpPr>
            <p:cNvPr id="1048662"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63"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664" name="TextBox 3"/>
          <p:cNvSpPr txBox="1"/>
          <p:nvPr/>
        </p:nvSpPr>
        <p:spPr bwMode="auto">
          <a:xfrm>
            <a:off x="925378" y="448562"/>
            <a:ext cx="6099142" cy="46166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en-GB" sz="2400" b="1" u="sng">
                <a:solidFill>
                  <a:srgbClr val="E62E40"/>
                </a:solidFill>
                <a:latin typeface="Avenir LT Std 65 Medium"/>
                <a:cs typeface="Arial"/>
              </a:rPr>
              <a:t>Our Approach &amp; Solution</a:t>
            </a:r>
            <a:endParaRPr/>
          </a:p>
        </p:txBody>
      </p:sp>
      <p:sp>
        <p:nvSpPr>
          <p:cNvPr id="1048665" name="TextBox 14"/>
          <p:cNvSpPr txBox="1"/>
          <p:nvPr/>
        </p:nvSpPr>
        <p:spPr bwMode="auto">
          <a:xfrm>
            <a:off x="925059" y="910226"/>
            <a:ext cx="5164669" cy="5852520"/>
          </a:xfrm>
          <a:prstGeom prst="rect">
            <a:avLst/>
          </a:prstGeom>
          <a:noFill/>
        </p:spPr>
        <p:txBody>
          <a:bodyPr wrap="square">
            <a:spAutoFit/>
          </a:bodyPr>
          <a:lstStyle/>
          <a:p>
            <a:pPr algn="just">
              <a:defRPr/>
            </a:pPr>
            <a:r>
              <a:rPr lang="en-US" sz="1400"/>
              <a:t>At BrandYou Creative, we recognized that Bobo’s Burgers needed more than a simple redesign—they required a comprehensive branding and digital strategy to enhance their online presence and communicate their unique value proposition.</a:t>
            </a:r>
            <a:endParaRPr/>
          </a:p>
          <a:p>
            <a:pPr lvl="0" algn="just">
              <a:defRPr/>
            </a:pPr>
            <a:endParaRPr lang="en-US" sz="1400" b="1">
              <a:solidFill>
                <a:srgbClr val="C00000"/>
              </a:solidFill>
            </a:endParaRPr>
          </a:p>
          <a:p>
            <a:pPr lvl="0" algn="just">
              <a:defRPr/>
            </a:pPr>
            <a:r>
              <a:rPr lang="en-US" sz="1400" b="1">
                <a:solidFill>
                  <a:srgbClr val="C00000"/>
                </a:solidFill>
              </a:rPr>
              <a:t>Strategic Planning</a:t>
            </a:r>
            <a:r>
              <a:rPr lang="en-US" sz="1400">
                <a:solidFill>
                  <a:srgbClr val="C00000"/>
                </a:solidFill>
              </a:rPr>
              <a:t>:</a:t>
            </a:r>
            <a:endParaRPr lang="en-US" sz="1400"/>
          </a:p>
          <a:p>
            <a:pPr lvl="0" algn="just">
              <a:defRPr/>
            </a:pPr>
            <a:r>
              <a:rPr lang="en-US" sz="1400"/>
              <a:t>We conducted an in-depth consultation and analysis of Bobo’s market positioning. Through meticulous research, we identified gaps in their online presence and developed a cohesive marketing plan tailored to their needs.</a:t>
            </a:r>
            <a:endParaRPr/>
          </a:p>
          <a:p>
            <a:pPr lvl="0" algn="just">
              <a:defRPr/>
            </a:pPr>
            <a:endParaRPr lang="en-US" sz="1400"/>
          </a:p>
          <a:p>
            <a:pPr lvl="0" algn="just">
              <a:defRPr/>
            </a:pPr>
            <a:r>
              <a:rPr lang="en-US" sz="1400" b="1">
                <a:solidFill>
                  <a:srgbClr val="C00000"/>
                </a:solidFill>
              </a:rPr>
              <a:t>Website Redesign</a:t>
            </a:r>
            <a:r>
              <a:rPr lang="en-US" sz="1400">
                <a:solidFill>
                  <a:srgbClr val="C00000"/>
                </a:solidFill>
              </a:rPr>
              <a:t>:</a:t>
            </a:r>
            <a:endParaRPr/>
          </a:p>
          <a:p>
            <a:pPr marL="285750" lvl="0" indent="-285750" algn="just">
              <a:buFont typeface="Arial"/>
              <a:buChar char="•"/>
              <a:defRPr/>
            </a:pPr>
            <a:r>
              <a:rPr lang="en-US" sz="1400"/>
              <a:t>Designed a user-friendly, visually engaging website with an optimized UI/UX interface.</a:t>
            </a:r>
            <a:endParaRPr/>
          </a:p>
          <a:p>
            <a:pPr marL="285750" lvl="0" indent="-285750" algn="just">
              <a:buFont typeface="Arial"/>
              <a:buChar char="•"/>
              <a:defRPr/>
            </a:pPr>
            <a:endParaRPr lang="en-US" sz="1400"/>
          </a:p>
          <a:p>
            <a:pPr marL="285750" lvl="0" indent="-285750" algn="just">
              <a:buFont typeface="Arial"/>
              <a:buChar char="•"/>
              <a:defRPr/>
            </a:pPr>
            <a:r>
              <a:rPr lang="en-US" sz="1400"/>
              <a:t>Developed customized pages, forms, and menu layouts that aligned with their brand identity.</a:t>
            </a:r>
            <a:endParaRPr/>
          </a:p>
          <a:p>
            <a:pPr marL="285750" lvl="0" indent="-285750" algn="just">
              <a:buFont typeface="Arial"/>
              <a:buChar char="•"/>
              <a:defRPr/>
            </a:pPr>
            <a:endParaRPr lang="en-US" sz="1400"/>
          </a:p>
          <a:p>
            <a:pPr marL="285750" lvl="0" indent="-285750" algn="just">
              <a:buFont typeface="Arial"/>
              <a:buChar char="•"/>
              <a:defRPr/>
            </a:pPr>
            <a:r>
              <a:rPr lang="en-US" sz="1400"/>
              <a:t>Integrated hosting services to ensure seamless functionality.</a:t>
            </a:r>
            <a:endParaRPr/>
          </a:p>
          <a:p>
            <a:pPr algn="just">
              <a:defRPr/>
            </a:pPr>
            <a:endParaRPr lang="en-US" sz="1400" b="1"/>
          </a:p>
          <a:p>
            <a:pPr algn="just">
              <a:defRPr/>
            </a:pPr>
            <a:r>
              <a:rPr lang="en-US" sz="1400" b="1">
                <a:solidFill>
                  <a:srgbClr val="C00000"/>
                </a:solidFill>
              </a:rPr>
              <a:t>Content Creation &amp; SEO</a:t>
            </a:r>
            <a:r>
              <a:rPr lang="en-US" sz="1400">
                <a:solidFill>
                  <a:srgbClr val="C00000"/>
                </a:solidFill>
              </a:rPr>
              <a:t>:</a:t>
            </a:r>
            <a:endParaRPr/>
          </a:p>
          <a:p>
            <a:pPr marL="285750" lvl="0" indent="-285750" algn="just">
              <a:buFont typeface="Arial"/>
              <a:buChar char="•"/>
              <a:defRPr/>
            </a:pPr>
            <a:r>
              <a:rPr lang="en-US" sz="1400"/>
              <a:t>Curated SEO-rich content to target keywords relevant to their audience, increasing their online visibility.</a:t>
            </a:r>
            <a:endParaRPr/>
          </a:p>
          <a:p>
            <a:pPr marL="285750" lvl="0" indent="-285750" algn="just">
              <a:buFont typeface="Arial"/>
              <a:buChar char="•"/>
              <a:defRPr/>
            </a:pPr>
            <a:r>
              <a:rPr lang="en-US" sz="1400"/>
              <a:t>Crafted creative text for the website, ensuring clear communication of their brand story and offerings.</a:t>
            </a:r>
            <a:endParaRPr/>
          </a:p>
          <a:p>
            <a:pPr marL="285750" lvl="0" indent="-285750" algn="just">
              <a:buFont typeface="Arial"/>
              <a:buChar char="•"/>
              <a:defRPr/>
            </a:pPr>
            <a:r>
              <a:rPr lang="en-US" sz="1400"/>
              <a:t>Conducted keyword research to maximize search engine optimization.</a:t>
            </a:r>
            <a:endParaRPr/>
          </a:p>
        </p:txBody>
      </p:sp>
      <p:pic>
        <p:nvPicPr>
          <p:cNvPr id="2097167" name="Picture 5"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sp>
        <p:nvSpPr>
          <p:cNvPr id="1048666" name="TextBox 4"/>
          <p:cNvSpPr txBox="1"/>
          <p:nvPr/>
        </p:nvSpPr>
        <p:spPr bwMode="auto">
          <a:xfrm>
            <a:off x="6430865" y="912569"/>
            <a:ext cx="5164669" cy="4145639"/>
          </a:xfrm>
          <a:prstGeom prst="rect">
            <a:avLst/>
          </a:prstGeom>
          <a:noFill/>
        </p:spPr>
        <p:txBody>
          <a:bodyPr wrap="square">
            <a:spAutoFit/>
          </a:bodyPr>
          <a:lstStyle/>
          <a:p>
            <a:pPr algn="just">
              <a:defRPr/>
            </a:pPr>
            <a:r>
              <a:rPr lang="en-US" sz="1400" b="1">
                <a:solidFill>
                  <a:srgbClr val="C00000"/>
                </a:solidFill>
              </a:rPr>
              <a:t>Digital Marketing</a:t>
            </a:r>
            <a:r>
              <a:rPr lang="en-US" sz="1400">
                <a:solidFill>
                  <a:srgbClr val="C00000"/>
                </a:solidFill>
              </a:rPr>
              <a:t>:</a:t>
            </a:r>
            <a:endParaRPr/>
          </a:p>
          <a:p>
            <a:pPr marL="285750" lvl="0" indent="-285750" algn="just">
              <a:buFont typeface="Arial"/>
              <a:buChar char="•"/>
              <a:defRPr/>
            </a:pPr>
            <a:r>
              <a:rPr lang="en-US" sz="1400"/>
              <a:t>Launched PPC campaigns and Facebook marketing strategies to increase their reach.</a:t>
            </a:r>
            <a:endParaRPr/>
          </a:p>
          <a:p>
            <a:pPr marL="285750" lvl="0" indent="-285750" algn="just">
              <a:buFont typeface="Arial"/>
              <a:buChar char="•"/>
              <a:defRPr/>
            </a:pPr>
            <a:endParaRPr lang="en-US" sz="1400"/>
          </a:p>
          <a:p>
            <a:pPr marL="285750" lvl="0" indent="-285750" algn="just">
              <a:buFont typeface="Arial"/>
              <a:buChar char="•"/>
              <a:defRPr/>
            </a:pPr>
            <a:r>
              <a:rPr lang="en-US" sz="1400"/>
              <a:t>Set up Google Analytics and Search Console for performance tracking and insights.</a:t>
            </a:r>
            <a:endParaRPr/>
          </a:p>
          <a:p>
            <a:pPr marL="285750" lvl="0" indent="-285750" algn="just">
              <a:buFont typeface="Arial"/>
              <a:buChar char="•"/>
              <a:defRPr/>
            </a:pPr>
            <a:endParaRPr lang="en-US" sz="1400"/>
          </a:p>
          <a:p>
            <a:pPr marL="285750" lvl="0" indent="-285750" algn="just">
              <a:buFont typeface="Arial"/>
              <a:buChar char="•"/>
              <a:defRPr/>
            </a:pPr>
            <a:r>
              <a:rPr lang="en-US" sz="1400"/>
              <a:t>Claimed and optimized their Google My Business profile to improve local search visibility.</a:t>
            </a:r>
            <a:endParaRPr/>
          </a:p>
          <a:p>
            <a:pPr marL="285750" lvl="0" indent="-285750" algn="just">
              <a:buFont typeface="Arial"/>
              <a:buChar char="•"/>
              <a:defRPr/>
            </a:pPr>
            <a:endParaRPr lang="en-US" sz="1400"/>
          </a:p>
          <a:p>
            <a:pPr algn="just">
              <a:defRPr/>
            </a:pPr>
            <a:r>
              <a:rPr lang="en-US" sz="1400" b="1">
                <a:solidFill>
                  <a:srgbClr val="C00000"/>
                </a:solidFill>
              </a:rPr>
              <a:t>Visual Identity Development</a:t>
            </a:r>
            <a:r>
              <a:rPr lang="en-US" sz="1400">
                <a:solidFill>
                  <a:srgbClr val="C00000"/>
                </a:solidFill>
              </a:rPr>
              <a:t>:</a:t>
            </a:r>
            <a:endParaRPr/>
          </a:p>
          <a:p>
            <a:pPr marL="285750" lvl="0" indent="-285750" algn="just">
              <a:buFont typeface="Arial"/>
              <a:buChar char="•"/>
              <a:defRPr/>
            </a:pPr>
            <a:r>
              <a:rPr lang="en-US" sz="1400"/>
              <a:t>Refined their logo and graphics for a cohesive, modern look.</a:t>
            </a:r>
            <a:endParaRPr/>
          </a:p>
          <a:p>
            <a:pPr marL="285750" lvl="0" indent="-285750" algn="just">
              <a:buFont typeface="Arial"/>
              <a:buChar char="•"/>
              <a:defRPr/>
            </a:pPr>
            <a:r>
              <a:rPr lang="en-US" sz="1400"/>
              <a:t>Designed impactful marketing materials such as brochures and menus.</a:t>
            </a:r>
            <a:endParaRPr/>
          </a:p>
          <a:p>
            <a:pPr lvl="0" algn="just">
              <a:defRPr/>
            </a:pPr>
            <a:endParaRPr lang="en-US" sz="1400"/>
          </a:p>
          <a:p>
            <a:pPr algn="just">
              <a:defRPr/>
            </a:pPr>
            <a:r>
              <a:rPr lang="en-US" sz="1400" b="1">
                <a:solidFill>
                  <a:srgbClr val="C00000"/>
                </a:solidFill>
              </a:rPr>
              <a:t>Client Empowerment</a:t>
            </a:r>
            <a:r>
              <a:rPr lang="en-US" sz="1400">
                <a:solidFill>
                  <a:srgbClr val="C00000"/>
                </a:solidFill>
              </a:rPr>
              <a:t>:</a:t>
            </a:r>
            <a:endParaRPr/>
          </a:p>
          <a:p>
            <a:pPr lvl="0" algn="just">
              <a:defRPr/>
            </a:pPr>
            <a:r>
              <a:rPr lang="en-US" sz="1400"/>
              <a:t>Delivered a detailed CMS manual and provided personalized training to equip the client with the tools to manage their website independently.</a:t>
            </a:r>
            <a:endParaRPr/>
          </a:p>
        </p:txBody>
      </p:sp>
      <p:pic>
        <p:nvPicPr>
          <p:cNvPr id="3" name="Picture 2"/>
          <p:cNvPicPr>
            <a:picLocks noChangeAspect="1"/>
          </p:cNvPicPr>
          <p:nvPr/>
        </p:nvPicPr>
        <p:blipFill>
          <a:blip r:embed="rId4"/>
          <a:stretch/>
        </p:blipFill>
        <p:spPr bwMode="auto">
          <a:xfrm>
            <a:off x="11313777" y="102492"/>
            <a:ext cx="788070" cy="8077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67"/>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71" name="Group 8"/>
          <p:cNvGrpSpPr/>
          <p:nvPr/>
        </p:nvGrpSpPr>
        <p:grpSpPr bwMode="auto">
          <a:xfrm>
            <a:off x="9719310" y="4313555"/>
            <a:ext cx="2185670" cy="2185670"/>
            <a:chOff x="15758" y="7358"/>
            <a:chExt cx="3442" cy="3442"/>
          </a:xfrm>
        </p:grpSpPr>
        <p:sp>
          <p:nvSpPr>
            <p:cNvPr id="1048667"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68"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669" name="TextBox 3"/>
          <p:cNvSpPr txBox="1"/>
          <p:nvPr/>
        </p:nvSpPr>
        <p:spPr bwMode="auto">
          <a:xfrm>
            <a:off x="1044824" y="307244"/>
            <a:ext cx="6099142" cy="46166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en-GB" sz="2400" b="1" u="sng">
                <a:solidFill>
                  <a:srgbClr val="E62E40"/>
                </a:solidFill>
                <a:latin typeface="Avenir LT Std 65 Medium"/>
                <a:cs typeface="Arial"/>
              </a:rPr>
              <a:t>Achievements and Results.</a:t>
            </a:r>
            <a:endParaRPr/>
          </a:p>
        </p:txBody>
      </p:sp>
      <p:sp>
        <p:nvSpPr>
          <p:cNvPr id="1048670" name="TextBox 14"/>
          <p:cNvSpPr txBox="1"/>
          <p:nvPr/>
        </p:nvSpPr>
        <p:spPr bwMode="auto">
          <a:xfrm>
            <a:off x="1027346" y="761994"/>
            <a:ext cx="10663707" cy="3505559"/>
          </a:xfrm>
          <a:prstGeom prst="rect">
            <a:avLst/>
          </a:prstGeom>
          <a:noFill/>
        </p:spPr>
        <p:txBody>
          <a:bodyPr wrap="square">
            <a:spAutoFit/>
          </a:bodyPr>
          <a:lstStyle/>
          <a:p>
            <a:pPr lvl="0" algn="l">
              <a:defRPr/>
            </a:pPr>
            <a:r>
              <a:rPr lang="en-US" sz="1400" b="1"/>
              <a:t>Enhanced Online Presence</a:t>
            </a:r>
            <a:r>
              <a:rPr lang="en-US" sz="1400"/>
              <a:t>:</a:t>
            </a:r>
            <a:br>
              <a:rPr lang="en-US" sz="1400"/>
            </a:br>
            <a:r>
              <a:rPr lang="en-US" sz="1400"/>
              <a:t> Bobo’s new website saw a drastic increase in traffic within three months of launch. The improved design and functionality resulted in higher engagement and longer site visits.</a:t>
            </a:r>
            <a:endParaRPr/>
          </a:p>
          <a:p>
            <a:pPr lvl="0" algn="l">
              <a:defRPr/>
            </a:pPr>
            <a:endParaRPr lang="en-US" sz="1400"/>
          </a:p>
          <a:p>
            <a:pPr lvl="1" algn="l">
              <a:defRPr/>
            </a:pPr>
            <a:r>
              <a:rPr lang="en-US" sz="1400" b="1">
                <a:solidFill>
                  <a:srgbClr val="C00000"/>
                </a:solidFill>
              </a:rPr>
              <a:t>Improved Search Rankings</a:t>
            </a:r>
            <a:r>
              <a:rPr lang="en-US" sz="1400">
                <a:solidFill>
                  <a:srgbClr val="C00000"/>
                </a:solidFill>
              </a:rPr>
              <a:t>:</a:t>
            </a:r>
            <a:endParaRPr lang="en-US" sz="1400"/>
          </a:p>
          <a:p>
            <a:pPr lvl="1" algn="l">
              <a:defRPr/>
            </a:pPr>
            <a:r>
              <a:rPr lang="en-US" sz="1400"/>
              <a:t>With targeted SEO strategies, Bobo’s ranked higher for key terms such as “gourmet burgers in Dublin” and “best dublin burgers,” </a:t>
            </a:r>
            <a:endParaRPr/>
          </a:p>
          <a:p>
            <a:pPr lvl="1" algn="l">
              <a:defRPr/>
            </a:pPr>
            <a:r>
              <a:rPr lang="en-US" sz="1400"/>
              <a:t>leading to a significant increase in organic traffic.</a:t>
            </a:r>
            <a:endParaRPr/>
          </a:p>
          <a:p>
            <a:pPr lvl="0" algn="l">
              <a:defRPr/>
            </a:pPr>
            <a:endParaRPr lang="en-US" sz="1400"/>
          </a:p>
          <a:p>
            <a:pPr lvl="1" algn="l">
              <a:defRPr/>
            </a:pPr>
            <a:r>
              <a:rPr lang="en-US" sz="1400" b="1">
                <a:solidFill>
                  <a:srgbClr val="C00000"/>
                </a:solidFill>
              </a:rPr>
              <a:t>Stronger Brand Identity</a:t>
            </a:r>
            <a:r>
              <a:rPr lang="en-US" sz="1400">
                <a:solidFill>
                  <a:srgbClr val="C00000"/>
                </a:solidFill>
              </a:rPr>
              <a:t>:</a:t>
            </a:r>
            <a:br>
              <a:rPr lang="en-US" sz="1400"/>
            </a:br>
            <a:r>
              <a:rPr lang="en-US" sz="1400"/>
              <a:t>The cohesive visual and content strategy effectively communicated their values and offerings, positioning Bobo’s as a leader in </a:t>
            </a:r>
            <a:endParaRPr/>
          </a:p>
          <a:p>
            <a:pPr lvl="1" algn="l">
              <a:defRPr/>
            </a:pPr>
            <a:r>
              <a:rPr lang="en-US" sz="1400"/>
              <a:t>Dublin’s hospitality scene.</a:t>
            </a:r>
            <a:endParaRPr/>
          </a:p>
          <a:p>
            <a:pPr lvl="0" algn="l">
              <a:defRPr/>
            </a:pPr>
            <a:endParaRPr lang="en-US" sz="1400"/>
          </a:p>
          <a:p>
            <a:pPr lvl="1" algn="l">
              <a:defRPr/>
            </a:pPr>
            <a:r>
              <a:rPr lang="en-US" sz="1400" b="1">
                <a:solidFill>
                  <a:srgbClr val="C00000"/>
                </a:solidFill>
              </a:rPr>
              <a:t>Increased Customer Engagement</a:t>
            </a:r>
            <a:r>
              <a:rPr lang="en-US" sz="1400">
                <a:solidFill>
                  <a:srgbClr val="C00000"/>
                </a:solidFill>
              </a:rPr>
              <a:t>:</a:t>
            </a:r>
            <a:br>
              <a:rPr lang="en-US" sz="1400"/>
            </a:br>
            <a:r>
              <a:rPr lang="en-US" sz="1400"/>
              <a:t> Social media campaigns and a revamped Google My Business profile generated more inquiries and bookings, directly impacting</a:t>
            </a:r>
            <a:endParaRPr/>
          </a:p>
          <a:p>
            <a:pPr lvl="1" algn="l">
              <a:defRPr/>
            </a:pPr>
            <a:r>
              <a:rPr lang="en-US" sz="1400"/>
              <a:t> their bottom line.</a:t>
            </a:r>
            <a:endParaRPr/>
          </a:p>
          <a:p>
            <a:pPr lvl="0">
              <a:defRPr/>
            </a:pPr>
            <a:endParaRPr lang="en-US" sz="1400"/>
          </a:p>
        </p:txBody>
      </p:sp>
      <p:pic>
        <p:nvPicPr>
          <p:cNvPr id="2097168" name="Picture 5"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pic>
        <p:nvPicPr>
          <p:cNvPr id="2" name="Picture 1"/>
          <p:cNvPicPr>
            <a:picLocks noChangeAspect="1"/>
          </p:cNvPicPr>
          <p:nvPr/>
        </p:nvPicPr>
        <p:blipFill>
          <a:blip r:embed="rId4"/>
          <a:stretch/>
        </p:blipFill>
        <p:spPr bwMode="auto">
          <a:xfrm>
            <a:off x="11313777" y="102492"/>
            <a:ext cx="788070" cy="8077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68"/>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73" name="Group 8"/>
          <p:cNvGrpSpPr/>
          <p:nvPr/>
        </p:nvGrpSpPr>
        <p:grpSpPr bwMode="auto">
          <a:xfrm>
            <a:off x="9719310" y="4313555"/>
            <a:ext cx="2185670" cy="2185670"/>
            <a:chOff x="15758" y="7358"/>
            <a:chExt cx="3442" cy="3442"/>
          </a:xfrm>
        </p:grpSpPr>
        <p:sp>
          <p:nvSpPr>
            <p:cNvPr id="1048671"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72"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673" name="TextBox 3"/>
          <p:cNvSpPr txBox="1"/>
          <p:nvPr/>
        </p:nvSpPr>
        <p:spPr bwMode="auto">
          <a:xfrm>
            <a:off x="1044825" y="721210"/>
            <a:ext cx="6099142" cy="46166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en-GB" sz="2400" b="1" u="sng">
                <a:solidFill>
                  <a:srgbClr val="E62E40"/>
                </a:solidFill>
                <a:latin typeface="Avenir LT Std 65 Medium"/>
                <a:cs typeface="Arial"/>
              </a:rPr>
              <a:t>Our Commitment</a:t>
            </a:r>
            <a:endParaRPr/>
          </a:p>
        </p:txBody>
      </p:sp>
      <p:sp>
        <p:nvSpPr>
          <p:cNvPr id="1048674" name="TextBox 14"/>
          <p:cNvSpPr txBox="1"/>
          <p:nvPr/>
        </p:nvSpPr>
        <p:spPr bwMode="auto">
          <a:xfrm>
            <a:off x="1044824" y="1243809"/>
            <a:ext cx="7677621" cy="1585319"/>
          </a:xfrm>
          <a:prstGeom prst="rect">
            <a:avLst/>
          </a:prstGeom>
          <a:noFill/>
        </p:spPr>
        <p:txBody>
          <a:bodyPr wrap="square">
            <a:spAutoFit/>
          </a:bodyPr>
          <a:lstStyle/>
          <a:p>
            <a:pPr algn="just">
              <a:defRPr/>
            </a:pPr>
            <a:r>
              <a:rPr lang="en-US" sz="1400"/>
              <a:t>At BrandYou Creative Agency, we believe every business has the potential to stand out with the right strategy and tools. Our expertise in branding, web design, and digital marketing ensures tailored solutions that drive measurable results.</a:t>
            </a:r>
            <a:endParaRPr/>
          </a:p>
          <a:p>
            <a:pPr algn="just">
              <a:defRPr/>
            </a:pPr>
            <a:r>
              <a:rPr lang="en-US" sz="1400"/>
              <a:t>Just as we assisted Bobo’s Burgers thrive in a competitive market, we’re ready to help you achieve your goals. Whether you need a stronger online presence, a refreshed visual identity, or a full-scale digital marketing strategy, we’re here to guide you every step of the way. Let us help you become the hero of your own success story.</a:t>
            </a:r>
            <a:endParaRPr/>
          </a:p>
        </p:txBody>
      </p:sp>
      <p:sp>
        <p:nvSpPr>
          <p:cNvPr id="1048675" name="TextBox 15"/>
          <p:cNvSpPr txBox="1"/>
          <p:nvPr/>
        </p:nvSpPr>
        <p:spPr bwMode="auto">
          <a:xfrm>
            <a:off x="7981939" y="4887090"/>
            <a:ext cx="3654204" cy="1518364"/>
          </a:xfrm>
          <a:prstGeom prst="rect">
            <a:avLst/>
          </a:prstGeom>
          <a:noFill/>
        </p:spPr>
        <p:txBody>
          <a:bodyPr wrap="square">
            <a:spAutoFit/>
          </a:bodyPr>
          <a:lstStyle/>
          <a:p>
            <a:pPr algn="r">
              <a:spcAft>
                <a:spcPts val="800"/>
              </a:spcAft>
              <a:defRPr/>
            </a:pPr>
            <a:r>
              <a:rPr lang="en-IN" sz="1400">
                <a:solidFill>
                  <a:schemeClr val="bg1"/>
                </a:solidFill>
                <a:latin typeface="Aptos"/>
              </a:rPr>
              <a:t>This remarkable transformation is a testament to our dedication and expertise. Partnering with us opens doors to similar transformative journeys for brands seeking to thrive in today’s dynamic market landscape.</a:t>
            </a:r>
            <a:endParaRPr/>
          </a:p>
          <a:p>
            <a:pPr marL="0" marR="0" lvl="0" indent="0" algn="r" defTabSz="914400">
              <a:lnSpc>
                <a:spcPct val="100000"/>
              </a:lnSpc>
              <a:spcBef>
                <a:spcPts val="0"/>
              </a:spcBef>
              <a:spcAft>
                <a:spcPts val="0"/>
              </a:spcAft>
              <a:buClrTx/>
              <a:buSzTx/>
              <a:buFontTx/>
              <a:buNone/>
              <a:defRPr/>
            </a:pPr>
            <a:endParaRPr lang="en-GB" sz="1600" b="1">
              <a:solidFill>
                <a:schemeClr val="bg1"/>
              </a:solidFill>
              <a:latin typeface="Avenir LT Std 65 Medium"/>
              <a:cs typeface="Arial"/>
            </a:endParaRPr>
          </a:p>
        </p:txBody>
      </p:sp>
      <p:pic>
        <p:nvPicPr>
          <p:cNvPr id="2097169" name="Picture 5"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pic>
        <p:nvPicPr>
          <p:cNvPr id="9" name="Picture 8"/>
          <p:cNvPicPr>
            <a:picLocks noChangeAspect="1"/>
          </p:cNvPicPr>
          <p:nvPr/>
        </p:nvPicPr>
        <p:blipFill>
          <a:blip r:embed="rId4"/>
          <a:stretch/>
        </p:blipFill>
        <p:spPr bwMode="auto">
          <a:xfrm>
            <a:off x="16247" y="-459432"/>
            <a:ext cx="4867209" cy="5709783"/>
          </a:xfrm>
          <a:prstGeom prst="rect">
            <a:avLst/>
          </a:prstGeom>
        </p:spPr>
      </p:pic>
      <p:pic>
        <p:nvPicPr>
          <p:cNvPr id="2" name="Picture 1"/>
          <p:cNvPicPr>
            <a:picLocks noChangeAspect="1"/>
          </p:cNvPicPr>
          <p:nvPr/>
        </p:nvPicPr>
        <p:blipFill>
          <a:blip r:embed="rId5"/>
          <a:stretch/>
        </p:blipFill>
        <p:spPr bwMode="auto">
          <a:xfrm>
            <a:off x="11313777" y="102492"/>
            <a:ext cx="788070" cy="8077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69"/>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Picture 1"/>
          <p:cNvPicPr>
            <a:picLocks noChangeAspect="1"/>
          </p:cNvPicPr>
          <p:nvPr/>
        </p:nvPicPr>
        <p:blipFill>
          <a:blip r:embed="rId3"/>
          <a:stretch/>
        </p:blipFill>
        <p:spPr bwMode="auto">
          <a:xfrm>
            <a:off x="319294" y="0"/>
            <a:ext cx="11904980" cy="6696551"/>
          </a:xfrm>
          <a:prstGeom prst="rect">
            <a:avLst/>
          </a:prstGeom>
        </p:spPr>
      </p:pic>
      <p:pic>
        <p:nvPicPr>
          <p:cNvPr id="2097171" name="Picture 1" descr="C:\Users\kim.tsok-nwok\Downloads\brand you creative group logos\BY Group logo\Brand You Creative Group Logo.pngBrand You Creative Group Logo"/>
          <p:cNvPicPr>
            <a:picLocks noChangeAspect="1"/>
          </p:cNvPicPr>
          <p:nvPr/>
        </p:nvPicPr>
        <p:blipFill>
          <a:blip r:embed="rId4"/>
          <a:srcRect l="90992" r="-1798" b="29930"/>
          <a:stretch/>
        </p:blipFill>
        <p:spPr bwMode="auto">
          <a:xfrm>
            <a:off x="177558" y="281790"/>
            <a:ext cx="932180" cy="878840"/>
          </a:xfrm>
          <a:prstGeom prst="rect">
            <a:avLst/>
          </a:prstGeom>
        </p:spPr>
      </p:pic>
      <p:grpSp>
        <p:nvGrpSpPr>
          <p:cNvPr id="75" name="Group 3"/>
          <p:cNvGrpSpPr/>
          <p:nvPr/>
        </p:nvGrpSpPr>
        <p:grpSpPr bwMode="auto">
          <a:xfrm>
            <a:off x="9719310" y="4313555"/>
            <a:ext cx="2185670" cy="2185670"/>
            <a:chOff x="15758" y="7358"/>
            <a:chExt cx="3442" cy="3442"/>
          </a:xfrm>
        </p:grpSpPr>
        <p:sp>
          <p:nvSpPr>
            <p:cNvPr id="1048676"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77"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71"/>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Rectangle 2"/>
          <p:cNvSpPr/>
          <p:nvPr/>
        </p:nvSpPr>
        <p:spPr bwMode="auto">
          <a:xfrm>
            <a:off x="8877200" y="0"/>
            <a:ext cx="33148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defRPr/>
            </a:pPr>
            <a:endParaRPr lang="en-IN"/>
          </a:p>
        </p:txBody>
      </p:sp>
      <p:sp>
        <p:nvSpPr>
          <p:cNvPr id="4" name="Rectangle 3"/>
          <p:cNvSpPr/>
          <p:nvPr/>
        </p:nvSpPr>
        <p:spPr bwMode="auto">
          <a:xfrm rot="5400000">
            <a:off x="1680120" y="-339079"/>
            <a:ext cx="6858001" cy="7536159"/>
          </a:xfrm>
          <a:prstGeom prst="rect">
            <a:avLst/>
          </a:prstGeom>
          <a:gradFill>
            <a:gsLst>
              <a:gs pos="33000">
                <a:schemeClr val="tx1"/>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27" name="Rectangle 7"/>
          <p:cNvSpPr>
            <a:spLocks noChangeArrowheads="1"/>
          </p:cNvSpPr>
          <p:nvPr/>
        </p:nvSpPr>
        <p:spPr bwMode="auto">
          <a:xfrm>
            <a:off x="6448688" y="487058"/>
            <a:ext cx="5260529" cy="2800767"/>
          </a:xfrm>
          <a:prstGeom prst="rect">
            <a:avLst/>
          </a:prstGeom>
          <a:noFill/>
          <a:ln>
            <a:noFill/>
          </a:ln>
          <a:effectLst/>
        </p:spPr>
        <p:txBody>
          <a:bodyPr vert="horz" wrap="square" lIns="91440" tIns="45720" rIns="91440" bIns="45720" numCol="1" anchor="t" anchorCtr="0" compatLnSpc="1">
            <a:spAutoFit/>
          </a:bodyPr>
          <a:lstStyle/>
          <a:p>
            <a:pPr marL="0" marR="0" lvl="0" indent="0" algn="r" defTabSz="914400">
              <a:lnSpc>
                <a:spcPct val="100000"/>
              </a:lnSpc>
              <a:spcBef>
                <a:spcPts val="0"/>
              </a:spcBef>
              <a:spcAft>
                <a:spcPts val="0"/>
              </a:spcAft>
              <a:buClrTx/>
              <a:buSzTx/>
              <a:buFontTx/>
              <a:buNone/>
              <a:defRPr/>
            </a:pPr>
            <a:r>
              <a:rPr lang="en-GB" sz="4400" b="1" i="0" u="none" strike="noStrike" cap="none" spc="0">
                <a:ln>
                  <a:noFill/>
                </a:ln>
                <a:solidFill>
                  <a:prstClr val="white"/>
                </a:solidFill>
                <a:latin typeface="Arial"/>
                <a:cs typeface="Arial"/>
              </a:rPr>
              <a:t>Multi – Award winning </a:t>
            </a:r>
            <a:r>
              <a:rPr lang="en-GB" sz="4400" b="1" i="0" u="none" strike="noStrike" cap="none" spc="0">
                <a:ln>
                  <a:noFill/>
                </a:ln>
                <a:solidFill>
                  <a:srgbClr val="C00000"/>
                </a:solidFill>
                <a:latin typeface="Arial"/>
                <a:cs typeface="Arial"/>
              </a:rPr>
              <a:t>Branding</a:t>
            </a:r>
            <a:r>
              <a:rPr lang="en-GB" sz="4400" b="1" i="0" u="none" strike="noStrike" cap="none" spc="0">
                <a:ln>
                  <a:noFill/>
                </a:ln>
                <a:solidFill>
                  <a:prstClr val="white"/>
                </a:solidFill>
                <a:latin typeface="Arial"/>
                <a:cs typeface="Arial"/>
              </a:rPr>
              <a:t> &amp; Marketing Agency</a:t>
            </a:r>
            <a:endParaRPr sz="1800" b="1" i="0" u="none" strike="noStrike" cap="none" spc="0">
              <a:ln>
                <a:noFill/>
              </a:ln>
              <a:solidFill>
                <a:srgbClr val="F4313F"/>
              </a:solidFill>
              <a:latin typeface="Calibri"/>
              <a:cs typeface="Arial"/>
            </a:endParaRPr>
          </a:p>
        </p:txBody>
      </p:sp>
      <p:sp>
        <p:nvSpPr>
          <p:cNvPr id="30" name="Rectangle 24"/>
          <p:cNvSpPr>
            <a:spLocks noChangeArrowheads="1"/>
          </p:cNvSpPr>
          <p:nvPr/>
        </p:nvSpPr>
        <p:spPr bwMode="auto">
          <a:xfrm>
            <a:off x="7379755" y="3428997"/>
            <a:ext cx="4329462" cy="954107"/>
          </a:xfrm>
          <a:prstGeom prst="rect">
            <a:avLst/>
          </a:prstGeom>
          <a:noFill/>
          <a:ln>
            <a:noFill/>
          </a:ln>
          <a:effectLst/>
        </p:spPr>
        <p:txBody>
          <a:bodyPr vert="horz" wrap="square" lIns="91440" tIns="45720" rIns="91440" bIns="45720" numCol="1" anchor="t" anchorCtr="0" compatLnSpc="1">
            <a:spAutoFit/>
          </a:bodyPr>
          <a:lstStyle/>
          <a:p>
            <a:pPr marL="0" marR="0" lvl="0" indent="0" algn="r" defTabSz="914400">
              <a:lnSpc>
                <a:spcPct val="100000"/>
              </a:lnSpc>
              <a:spcBef>
                <a:spcPts val="300"/>
              </a:spcBef>
              <a:spcAft>
                <a:spcPts val="300"/>
              </a:spcAft>
              <a:buClrTx/>
              <a:buSzTx/>
              <a:buFontTx/>
              <a:buNone/>
              <a:defRPr/>
            </a:pPr>
            <a:r>
              <a:rPr lang="en-IE" sz="2800" b="1">
                <a:solidFill>
                  <a:schemeClr val="bg1"/>
                </a:solidFill>
                <a:latin typeface="Arial Nova Light"/>
                <a:cs typeface="Arial"/>
              </a:rPr>
              <a:t>Over a </a:t>
            </a:r>
            <a:r>
              <a:rPr lang="en-IE" sz="2800" b="1">
                <a:solidFill>
                  <a:srgbClr val="FF0000"/>
                </a:solidFill>
                <a:latin typeface="Arial Nova Light"/>
                <a:cs typeface="Arial"/>
              </a:rPr>
              <a:t>Consecutive</a:t>
            </a:r>
            <a:r>
              <a:rPr lang="en-IE" sz="2800" b="1">
                <a:solidFill>
                  <a:schemeClr val="bg1"/>
                </a:solidFill>
                <a:latin typeface="Arial Nova Light"/>
                <a:cs typeface="Arial"/>
              </a:rPr>
              <a:t> Number of Years</a:t>
            </a:r>
            <a:endParaRPr sz="1400" b="1">
              <a:solidFill>
                <a:schemeClr val="bg1"/>
              </a:solidFill>
              <a:latin typeface="Arial Nova Light"/>
            </a:endParaRPr>
          </a:p>
        </p:txBody>
      </p:sp>
      <p:pic>
        <p:nvPicPr>
          <p:cNvPr id="21" name="Picture 20"/>
          <p:cNvPicPr>
            <a:picLocks noChangeAspect="1"/>
          </p:cNvPicPr>
          <p:nvPr/>
        </p:nvPicPr>
        <p:blipFill>
          <a:blip r:embed="rId3"/>
          <a:stretch/>
        </p:blipFill>
        <p:spPr bwMode="auto">
          <a:xfrm>
            <a:off x="2907982" y="-204425"/>
            <a:ext cx="3989724" cy="7266847"/>
          </a:xfrm>
          <a:prstGeom prst="rect">
            <a:avLst/>
          </a:prstGeom>
        </p:spPr>
      </p:pic>
      <p:pic>
        <p:nvPicPr>
          <p:cNvPr id="7" name="Picture 6" descr="A picture containing graphics, screenshot, graphic design, design&#10;&#10;Description automatically generated"/>
          <p:cNvPicPr>
            <a:picLocks noChangeAspect="1"/>
          </p:cNvPicPr>
          <p:nvPr/>
        </p:nvPicPr>
        <p:blipFill>
          <a:blip r:embed="rId4"/>
          <a:stretch/>
        </p:blipFill>
        <p:spPr bwMode="auto">
          <a:xfrm>
            <a:off x="-126824" y="859629"/>
            <a:ext cx="5944312" cy="5944312"/>
          </a:xfrm>
          <a:prstGeom prst="rect">
            <a:avLst/>
          </a:prstGeom>
        </p:spPr>
      </p:pic>
      <p:pic>
        <p:nvPicPr>
          <p:cNvPr id="2" name="Picture 1" descr="C:\Users\kim.tsok-nwok\Downloads\brand you creative group logos\BY Group logo\Brand You Creative Group Logo.pngBrand You Creative Group Logo"/>
          <p:cNvPicPr>
            <a:picLocks noChangeAspect="1"/>
          </p:cNvPicPr>
          <p:nvPr/>
        </p:nvPicPr>
        <p:blipFill>
          <a:blip r:embed="rId5"/>
          <a:srcRect l="90992" r="-1798" b="29930"/>
          <a:stretch/>
        </p:blipFill>
        <p:spPr bwMode="auto">
          <a:xfrm>
            <a:off x="-35471" y="161728"/>
            <a:ext cx="932180" cy="878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500"/>
                                        <p:tgtEl>
                                          <p:spTgt spid="27"/>
                                        </p:tgtEl>
                                      </p:cBhvr>
                                    </p:animEffect>
                                  </p:childTnLst>
                                </p:cTn>
                              </p:par>
                              <p:par>
                                <p:cTn id="14" presetID="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500" fill="hold"/>
                                        <p:tgtEl>
                                          <p:spTgt spid="7"/>
                                        </p:tgtEl>
                                        <p:attrNameLst>
                                          <p:attrName>ppt_x</p:attrName>
                                        </p:attrNameLst>
                                      </p:cBhvr>
                                      <p:tavLst>
                                        <p:tav tm="0">
                                          <p:val>
                                            <p:strVal val="0-#ppt_w/2"/>
                                          </p:val>
                                        </p:tav>
                                        <p:tav tm="100000">
                                          <p:val>
                                            <p:strVal val="#ppt_x"/>
                                          </p:val>
                                        </p:tav>
                                      </p:tavLst>
                                    </p:anim>
                                    <p:anim calcmode="lin" valueType="num">
                                      <p:cBhvr additive="base">
                                        <p:cTn id="17" dur="1500" fill="hold"/>
                                        <p:tgtEl>
                                          <p:spTgt spid="7"/>
                                        </p:tgtEl>
                                        <p:attrNameLst>
                                          <p:attrName>ppt_y</p:attrName>
                                        </p:attrNameLst>
                                      </p:cBhvr>
                                      <p:tavLst>
                                        <p:tav tm="0">
                                          <p:val>
                                            <p:strVal val="#ppt_y"/>
                                          </p:val>
                                        </p:tav>
                                        <p:tav tm="100000">
                                          <p:val>
                                            <p:strVal val="#ppt_y"/>
                                          </p:val>
                                        </p:tav>
                                      </p:tavLst>
                                    </p:anim>
                                  </p:childTnLst>
                                </p:cTn>
                              </p:par>
                              <p:par>
                                <p:cTn id="18" presetID="0" presetClass="path" presetSubtype="0" accel="50000" decel="50000" fill="hold" nodeType="withEffect">
                                  <p:stCondLst>
                                    <p:cond delay="0"/>
                                  </p:stCondLst>
                                  <p:childTnLst>
                                    <p:animMotion origin="layout" path="M 0.01315 -0.03287 L 0.01315 -0.71597 " pathEditMode="relative" ptsTypes="AA">
                                      <p:cBhvr>
                                        <p:cTn id="19"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48739" name="Rectangle 3"/>
          <p:cNvSpPr/>
          <p:nvPr/>
        </p:nvSpPr>
        <p:spPr bwMode="auto">
          <a:xfrm>
            <a:off x="8877200" y="0"/>
            <a:ext cx="33148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defRPr/>
            </a:pPr>
            <a:endParaRPr lang="en-IN"/>
          </a:p>
        </p:txBody>
      </p:sp>
      <p:sp>
        <p:nvSpPr>
          <p:cNvPr id="1048740" name="Rectangle 1"/>
          <p:cNvSpPr/>
          <p:nvPr/>
        </p:nvSpPr>
        <p:spPr bwMode="auto">
          <a:xfrm>
            <a:off x="0" y="-1"/>
            <a:ext cx="8400256" cy="6858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1048741" name="Rectangle 2"/>
          <p:cNvSpPr/>
          <p:nvPr/>
        </p:nvSpPr>
        <p:spPr bwMode="auto">
          <a:xfrm rot="5400000">
            <a:off x="1680120" y="-339079"/>
            <a:ext cx="6858001" cy="7536159"/>
          </a:xfrm>
          <a:prstGeom prst="rect">
            <a:avLst/>
          </a:prstGeom>
          <a:gradFill>
            <a:gsLst>
              <a:gs pos="33000">
                <a:schemeClr val="tx1"/>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1048742" name="Rectangle 12"/>
          <p:cNvSpPr>
            <a:spLocks noChangeArrowheads="1"/>
          </p:cNvSpPr>
          <p:nvPr/>
        </p:nvSpPr>
        <p:spPr bwMode="auto">
          <a:xfrm>
            <a:off x="6472432" y="269678"/>
            <a:ext cx="5366856" cy="784830"/>
          </a:xfrm>
          <a:prstGeom prst="rect">
            <a:avLst/>
          </a:prstGeom>
          <a:noFill/>
          <a:ln>
            <a:noFill/>
          </a:ln>
          <a:effectLst/>
        </p:spPr>
        <p:txBody>
          <a:bodyPr vert="horz" wrap="square" lIns="91440" tIns="45720" rIns="91440" bIns="45720" numCol="1" anchor="t" anchorCtr="0" compatLnSpc="1">
            <a:spAutoFit/>
          </a:bodyPr>
          <a:lstStyle/>
          <a:p>
            <a:pPr marL="0" marR="0" lvl="0" indent="0" algn="r" defTabSz="914400">
              <a:lnSpc>
                <a:spcPct val="100000"/>
              </a:lnSpc>
              <a:spcBef>
                <a:spcPts val="0"/>
              </a:spcBef>
              <a:spcAft>
                <a:spcPts val="0"/>
              </a:spcAft>
              <a:buClrTx/>
              <a:buSzTx/>
              <a:buFontTx/>
              <a:buNone/>
              <a:defRPr/>
            </a:pPr>
            <a:r>
              <a:rPr lang="en-GB" sz="4500" b="1">
                <a:solidFill>
                  <a:srgbClr val="F4313F"/>
                </a:solidFill>
                <a:latin typeface="Cronos Pro"/>
                <a:ea typeface="Play"/>
                <a:cs typeface="Cronos Pro"/>
              </a:rPr>
              <a:t>Contact Information</a:t>
            </a:r>
            <a:endParaRPr sz="4500" b="1">
              <a:solidFill>
                <a:srgbClr val="F4313F"/>
              </a:solidFill>
              <a:latin typeface="Cronos Pro"/>
              <a:ea typeface="Play"/>
              <a:cs typeface="Cronos Pro"/>
            </a:endParaRPr>
          </a:p>
        </p:txBody>
      </p:sp>
      <p:pic>
        <p:nvPicPr>
          <p:cNvPr id="2097186" name="Picture 44"/>
          <p:cNvPicPr>
            <a:picLocks noChangeAspect="1"/>
          </p:cNvPicPr>
          <p:nvPr/>
        </p:nvPicPr>
        <p:blipFill>
          <a:blip r:embed="rId3"/>
          <a:stretch/>
        </p:blipFill>
        <p:spPr bwMode="auto">
          <a:xfrm>
            <a:off x="7090730" y="1877849"/>
            <a:ext cx="720577" cy="735233"/>
          </a:xfrm>
          <a:prstGeom prst="rect">
            <a:avLst/>
          </a:prstGeom>
        </p:spPr>
      </p:pic>
      <p:pic>
        <p:nvPicPr>
          <p:cNvPr id="2097187" name="Picture 45"/>
          <p:cNvPicPr>
            <a:picLocks noChangeAspect="1"/>
          </p:cNvPicPr>
          <p:nvPr/>
        </p:nvPicPr>
        <p:blipFill>
          <a:blip r:embed="rId4"/>
          <a:stretch/>
        </p:blipFill>
        <p:spPr bwMode="auto">
          <a:xfrm>
            <a:off x="9688440" y="1877849"/>
            <a:ext cx="735233" cy="735233"/>
          </a:xfrm>
          <a:prstGeom prst="rect">
            <a:avLst/>
          </a:prstGeom>
        </p:spPr>
      </p:pic>
      <p:pic>
        <p:nvPicPr>
          <p:cNvPr id="2097188" name="Picture 46"/>
          <p:cNvPicPr>
            <a:picLocks noChangeAspect="1"/>
          </p:cNvPicPr>
          <p:nvPr/>
        </p:nvPicPr>
        <p:blipFill>
          <a:blip r:embed="rId5"/>
          <a:stretch/>
        </p:blipFill>
        <p:spPr bwMode="auto">
          <a:xfrm>
            <a:off x="7197291" y="4330183"/>
            <a:ext cx="649628" cy="735233"/>
          </a:xfrm>
          <a:prstGeom prst="rect">
            <a:avLst/>
          </a:prstGeom>
        </p:spPr>
      </p:pic>
      <p:sp>
        <p:nvSpPr>
          <p:cNvPr id="1048743" name="Rectangle 25"/>
          <p:cNvSpPr/>
          <p:nvPr/>
        </p:nvSpPr>
        <p:spPr bwMode="auto">
          <a:xfrm>
            <a:off x="6991924" y="2717100"/>
            <a:ext cx="2560459" cy="1251175"/>
          </a:xfrm>
          <a:prstGeom prst="rect">
            <a:avLst/>
          </a:prstGeom>
        </p:spPr>
        <p:txBody>
          <a:bodyPr wrap="square">
            <a:spAutoFit/>
          </a:bodyPr>
          <a:lstStyle/>
          <a:p>
            <a:pPr marL="0" marR="0" lvl="0" indent="0" algn="l" defTabSz="914400">
              <a:lnSpc>
                <a:spcPct val="150000"/>
              </a:lnSpc>
              <a:spcBef>
                <a:spcPts val="0"/>
              </a:spcBef>
              <a:spcAft>
                <a:spcPts val="600"/>
              </a:spcAft>
              <a:buClrTx/>
              <a:buSzTx/>
              <a:buFontTx/>
              <a:buNone/>
              <a:defRPr/>
            </a:pPr>
            <a:r>
              <a:rPr lang="en-GB" sz="1200" b="1">
                <a:solidFill>
                  <a:schemeClr val="bg1"/>
                </a:solidFill>
                <a:latin typeface="Cronos Pro"/>
                <a:ea typeface="Play"/>
                <a:cs typeface="Cronos Pro"/>
              </a:rPr>
              <a:t>ADDRESS</a:t>
            </a:r>
            <a:endParaRPr/>
          </a:p>
          <a:p>
            <a:pPr lvl="0">
              <a:lnSpc>
                <a:spcPct val="150000"/>
              </a:lnSpc>
              <a:defRPr/>
            </a:pPr>
            <a:r>
              <a:rPr lang="en-IE" sz="1200">
                <a:solidFill>
                  <a:schemeClr val="bg1"/>
                </a:solidFill>
                <a:latin typeface="Cronos Pro"/>
                <a:ea typeface="Play"/>
                <a:cs typeface="Cronos Pro"/>
              </a:rPr>
              <a:t>Keepers Cottage , 3 Dublin Road</a:t>
            </a:r>
            <a:endParaRPr/>
          </a:p>
          <a:p>
            <a:pPr lvl="0">
              <a:lnSpc>
                <a:spcPct val="150000"/>
              </a:lnSpc>
              <a:defRPr/>
            </a:pPr>
            <a:r>
              <a:rPr lang="en-IE" sz="1200">
                <a:solidFill>
                  <a:schemeClr val="bg1"/>
                </a:solidFill>
                <a:latin typeface="Cronos Pro"/>
                <a:ea typeface="Play"/>
                <a:cs typeface="Cronos Pro"/>
              </a:rPr>
              <a:t>Leixlip Co. Kildare</a:t>
            </a:r>
            <a:endParaRPr/>
          </a:p>
          <a:p>
            <a:pPr lvl="0">
              <a:lnSpc>
                <a:spcPct val="150000"/>
              </a:lnSpc>
              <a:defRPr/>
            </a:pPr>
            <a:r>
              <a:rPr lang="en-IE" sz="1200">
                <a:solidFill>
                  <a:schemeClr val="bg1"/>
                </a:solidFill>
                <a:latin typeface="Cronos Pro"/>
                <a:ea typeface="Play"/>
                <a:cs typeface="Cronos Pro"/>
              </a:rPr>
              <a:t>W23H3C4 Ireland</a:t>
            </a:r>
            <a:endParaRPr/>
          </a:p>
        </p:txBody>
      </p:sp>
      <p:sp>
        <p:nvSpPr>
          <p:cNvPr id="1048744" name="Rectangle 26"/>
          <p:cNvSpPr/>
          <p:nvPr/>
        </p:nvSpPr>
        <p:spPr bwMode="auto">
          <a:xfrm>
            <a:off x="9688440" y="2729679"/>
            <a:ext cx="1664144" cy="971676"/>
          </a:xfrm>
          <a:prstGeom prst="rect">
            <a:avLst/>
          </a:prstGeom>
        </p:spPr>
        <p:txBody>
          <a:bodyPr wrap="square">
            <a:spAutoFit/>
          </a:bodyPr>
          <a:lstStyle/>
          <a:p>
            <a:pPr marL="0" marR="0" lvl="0" indent="0" algn="l" defTabSz="914400">
              <a:lnSpc>
                <a:spcPct val="150000"/>
              </a:lnSpc>
              <a:spcBef>
                <a:spcPts val="0"/>
              </a:spcBef>
              <a:spcAft>
                <a:spcPts val="600"/>
              </a:spcAft>
              <a:buClrTx/>
              <a:buSzTx/>
              <a:buFontTx/>
              <a:buNone/>
              <a:defRPr/>
            </a:pPr>
            <a:r>
              <a:rPr lang="en-GB" sz="1200" b="1">
                <a:solidFill>
                  <a:schemeClr val="bg1"/>
                </a:solidFill>
                <a:latin typeface="Cronos Pro"/>
                <a:ea typeface="Play"/>
                <a:cs typeface="Cronos Pro"/>
              </a:rPr>
              <a:t>EMAIL ADDRESS</a:t>
            </a:r>
            <a:endParaRPr sz="1200" b="1">
              <a:solidFill>
                <a:schemeClr val="bg1"/>
              </a:solidFill>
              <a:latin typeface="Cronos Pro"/>
              <a:ea typeface="Play"/>
              <a:cs typeface="Cronos Pro"/>
            </a:endParaRPr>
          </a:p>
          <a:p>
            <a:pPr marL="0" marR="0" lvl="0" indent="0" algn="l" defTabSz="914400">
              <a:lnSpc>
                <a:spcPct val="150000"/>
              </a:lnSpc>
              <a:spcBef>
                <a:spcPts val="0"/>
              </a:spcBef>
              <a:spcAft>
                <a:spcPts val="0"/>
              </a:spcAft>
              <a:buClrTx/>
              <a:buSzTx/>
              <a:buFontTx/>
              <a:buNone/>
              <a:defRPr/>
            </a:pPr>
            <a:r>
              <a:rPr lang="en-GB" sz="1200" u="sng">
                <a:solidFill>
                  <a:schemeClr val="bg1"/>
                </a:solidFill>
                <a:latin typeface="Cronos Pro"/>
                <a:ea typeface="Play"/>
                <a:cs typeface="Cronos Pro"/>
                <a:hlinkClick r:id="rId6" tooltip="mailto:lee@brandyou.ie"/>
              </a:rPr>
              <a:t>lee@brandyou.ie</a:t>
            </a:r>
            <a:br>
              <a:rPr lang="en-GB" sz="1200">
                <a:solidFill>
                  <a:schemeClr val="bg1"/>
                </a:solidFill>
                <a:latin typeface="Cronos Pro"/>
                <a:ea typeface="Play"/>
                <a:cs typeface="Cronos Pro"/>
              </a:rPr>
            </a:br>
            <a:r>
              <a:rPr lang="en-GB" sz="1200">
                <a:solidFill>
                  <a:schemeClr val="bg1"/>
                </a:solidFill>
                <a:latin typeface="Cronos Pro"/>
                <a:ea typeface="Play"/>
                <a:cs typeface="Cronos Pro"/>
              </a:rPr>
              <a:t>www.brandyou.ie</a:t>
            </a:r>
            <a:endParaRPr sz="1200">
              <a:solidFill>
                <a:schemeClr val="bg1"/>
              </a:solidFill>
              <a:latin typeface="Cronos Pro"/>
              <a:ea typeface="Play"/>
              <a:cs typeface="Cronos Pro"/>
            </a:endParaRPr>
          </a:p>
        </p:txBody>
      </p:sp>
      <p:sp>
        <p:nvSpPr>
          <p:cNvPr id="1048745" name="Rectangle 27"/>
          <p:cNvSpPr/>
          <p:nvPr/>
        </p:nvSpPr>
        <p:spPr bwMode="auto">
          <a:xfrm>
            <a:off x="7043932" y="5164347"/>
            <a:ext cx="2076403" cy="1248675"/>
          </a:xfrm>
          <a:prstGeom prst="rect">
            <a:avLst/>
          </a:prstGeom>
        </p:spPr>
        <p:txBody>
          <a:bodyPr wrap="square">
            <a:spAutoFit/>
          </a:bodyPr>
          <a:lstStyle/>
          <a:p>
            <a:pPr lvl="0">
              <a:lnSpc>
                <a:spcPct val="150000"/>
              </a:lnSpc>
              <a:spcAft>
                <a:spcPts val="600"/>
              </a:spcAft>
              <a:defRPr/>
            </a:pPr>
            <a:r>
              <a:rPr lang="en-US" sz="1200" b="1" dirty="0">
                <a:solidFill>
                  <a:prstClr val="white"/>
                </a:solidFill>
                <a:latin typeface="Cronos Pro"/>
                <a:ea typeface="Play"/>
                <a:cs typeface="Cronos Pro"/>
              </a:rPr>
              <a:t>PHONE NUMBER</a:t>
            </a:r>
          </a:p>
          <a:p>
            <a:pPr lvl="0">
              <a:lnSpc>
                <a:spcPct val="150000"/>
              </a:lnSpc>
              <a:buClrTx/>
              <a:defRPr/>
            </a:pPr>
            <a:r>
              <a:rPr lang="en-US" sz="1200" dirty="0">
                <a:solidFill>
                  <a:schemeClr val="bg1"/>
                </a:solidFill>
                <a:latin typeface="Cronos Pro"/>
              </a:rPr>
              <a:t>Dublin +353 1 270 9501</a:t>
            </a:r>
            <a:br>
              <a:rPr lang="en-US" sz="1200" dirty="0">
                <a:solidFill>
                  <a:schemeClr val="bg1"/>
                </a:solidFill>
                <a:latin typeface="Cronos Pro"/>
              </a:rPr>
            </a:br>
            <a:r>
              <a:rPr lang="en-US" sz="1200" dirty="0">
                <a:solidFill>
                  <a:schemeClr val="bg1"/>
                </a:solidFill>
                <a:latin typeface="Cronos Pro"/>
              </a:rPr>
              <a:t>Dublin +353 1 270 8997</a:t>
            </a:r>
            <a:br>
              <a:rPr lang="en-US" sz="1200" dirty="0">
                <a:solidFill>
                  <a:schemeClr val="bg1"/>
                </a:solidFill>
                <a:latin typeface="Cronos Pro"/>
              </a:rPr>
            </a:br>
            <a:r>
              <a:rPr lang="en-US" sz="1200" dirty="0">
                <a:solidFill>
                  <a:schemeClr val="bg1"/>
                </a:solidFill>
                <a:latin typeface="Cronos Pro"/>
              </a:rPr>
              <a:t>Mobile +353 85 251 2558</a:t>
            </a:r>
          </a:p>
        </p:txBody>
      </p:sp>
      <p:pic>
        <p:nvPicPr>
          <p:cNvPr id="2097189" name="Picture 50" descr="Logo, icon  Description automatically generated"/>
          <p:cNvPicPr>
            <a:picLocks noChangeAspect="1"/>
          </p:cNvPicPr>
          <p:nvPr/>
        </p:nvPicPr>
        <p:blipFill>
          <a:blip r:embed="rId7"/>
          <a:stretch/>
        </p:blipFill>
        <p:spPr bwMode="auto">
          <a:xfrm>
            <a:off x="11261066" y="5404717"/>
            <a:ext cx="485411" cy="482759"/>
          </a:xfrm>
          <a:prstGeom prst="rect">
            <a:avLst/>
          </a:prstGeom>
        </p:spPr>
      </p:pic>
      <p:pic>
        <p:nvPicPr>
          <p:cNvPr id="2097190" name="Picture 51" descr="Icon  Description automatically generated"/>
          <p:cNvPicPr>
            <a:picLocks noChangeAspect="1"/>
          </p:cNvPicPr>
          <p:nvPr/>
        </p:nvPicPr>
        <p:blipFill>
          <a:blip r:embed="rId8"/>
          <a:stretch/>
        </p:blipFill>
        <p:spPr bwMode="auto">
          <a:xfrm>
            <a:off x="10782657" y="5413850"/>
            <a:ext cx="480136" cy="482759"/>
          </a:xfrm>
          <a:prstGeom prst="rect">
            <a:avLst/>
          </a:prstGeom>
        </p:spPr>
      </p:pic>
      <p:pic>
        <p:nvPicPr>
          <p:cNvPr id="2097191" name="Picture 52" descr="A picture containing text, clipart  Description automatically generated"/>
          <p:cNvPicPr>
            <a:picLocks noChangeAspect="1"/>
          </p:cNvPicPr>
          <p:nvPr/>
        </p:nvPicPr>
        <p:blipFill>
          <a:blip r:embed="rId9"/>
          <a:stretch/>
        </p:blipFill>
        <p:spPr bwMode="auto">
          <a:xfrm>
            <a:off x="10254816" y="5893928"/>
            <a:ext cx="508301" cy="511078"/>
          </a:xfrm>
          <a:prstGeom prst="rect">
            <a:avLst/>
          </a:prstGeom>
        </p:spPr>
      </p:pic>
      <p:pic>
        <p:nvPicPr>
          <p:cNvPr id="2097192" name="Picture 53" descr="A picture containing text, clipart  Description automatically generated"/>
          <p:cNvPicPr>
            <a:picLocks noChangeAspect="1"/>
          </p:cNvPicPr>
          <p:nvPr/>
        </p:nvPicPr>
        <p:blipFill>
          <a:blip r:embed="rId10"/>
          <a:stretch/>
        </p:blipFill>
        <p:spPr bwMode="auto">
          <a:xfrm>
            <a:off x="11259601" y="5899835"/>
            <a:ext cx="508301" cy="511078"/>
          </a:xfrm>
          <a:prstGeom prst="rect">
            <a:avLst/>
          </a:prstGeom>
        </p:spPr>
      </p:pic>
      <p:pic>
        <p:nvPicPr>
          <p:cNvPr id="2097193" name="Picture 54" descr="Logo  Description automatically generated"/>
          <p:cNvPicPr>
            <a:picLocks noChangeAspect="1"/>
          </p:cNvPicPr>
          <p:nvPr/>
        </p:nvPicPr>
        <p:blipFill>
          <a:blip r:embed="rId11"/>
          <a:stretch/>
        </p:blipFill>
        <p:spPr bwMode="auto">
          <a:xfrm>
            <a:off x="10761692" y="5893928"/>
            <a:ext cx="508301" cy="511078"/>
          </a:xfrm>
          <a:prstGeom prst="rect">
            <a:avLst/>
          </a:prstGeom>
        </p:spPr>
      </p:pic>
      <p:pic>
        <p:nvPicPr>
          <p:cNvPr id="2097194" name="Picture 55" descr="Icon  Description automatically generated"/>
          <p:cNvPicPr>
            <a:picLocks noChangeAspect="1"/>
          </p:cNvPicPr>
          <p:nvPr/>
        </p:nvPicPr>
        <p:blipFill>
          <a:blip r:embed="rId12"/>
          <a:stretch/>
        </p:blipFill>
        <p:spPr bwMode="auto">
          <a:xfrm>
            <a:off x="11261066" y="4932432"/>
            <a:ext cx="480136" cy="482759"/>
          </a:xfrm>
          <a:prstGeom prst="rect">
            <a:avLst/>
          </a:prstGeom>
        </p:spPr>
      </p:pic>
      <p:grpSp>
        <p:nvGrpSpPr>
          <p:cNvPr id="124" name="Group 56"/>
          <p:cNvGrpSpPr/>
          <p:nvPr/>
        </p:nvGrpSpPr>
        <p:grpSpPr bwMode="auto">
          <a:xfrm>
            <a:off x="9834394" y="4505419"/>
            <a:ext cx="2185670" cy="2185670"/>
            <a:chOff x="15758" y="7358"/>
            <a:chExt cx="3442" cy="3442"/>
          </a:xfrm>
        </p:grpSpPr>
        <p:sp>
          <p:nvSpPr>
            <p:cNvPr id="1048746" name="Rectangles 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048747" name="Rectangles 13"/>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grpSp>
      <p:pic>
        <p:nvPicPr>
          <p:cNvPr id="2097195" name="Picture 4" descr="A picture containing graphics, screenshot, graphic design, design  Description automatically generated"/>
          <p:cNvPicPr>
            <a:picLocks noChangeAspect="1"/>
          </p:cNvPicPr>
          <p:nvPr/>
        </p:nvPicPr>
        <p:blipFill>
          <a:blip r:embed="rId13"/>
          <a:stretch/>
        </p:blipFill>
        <p:spPr bwMode="auto">
          <a:xfrm>
            <a:off x="21244" y="897168"/>
            <a:ext cx="5944312" cy="5944312"/>
          </a:xfrm>
          <a:prstGeom prst="rect">
            <a:avLst/>
          </a:prstGeom>
        </p:spPr>
      </p:pic>
      <p:pic>
        <p:nvPicPr>
          <p:cNvPr id="2" name="Picture 1" descr="C:\Users\kim.tsok-nwok\Downloads\brand you creative group logos\BY Group logo\Brand You Creative Group Logo.pngBrand You Creative Group Logo"/>
          <p:cNvPicPr>
            <a:picLocks noChangeAspect="1"/>
          </p:cNvPicPr>
          <p:nvPr/>
        </p:nvPicPr>
        <p:blipFill>
          <a:blip r:embed="rId14"/>
          <a:srcRect l="90992" r="-1798" b="29930"/>
          <a:stretch/>
        </p:blipFill>
        <p:spPr bwMode="auto">
          <a:xfrm>
            <a:off x="-35471" y="161728"/>
            <a:ext cx="932180" cy="878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8742"/>
                                        </p:tgtEl>
                                        <p:attrNameLst>
                                          <p:attrName>style.visibility</p:attrName>
                                        </p:attrNameLst>
                                      </p:cBhvr>
                                      <p:to>
                                        <p:strVal val="visible"/>
                                      </p:to>
                                    </p:set>
                                    <p:animEffect transition="in" filter="fade">
                                      <p:cBhvr>
                                        <p:cTn id="7" dur="1500"/>
                                        <p:tgtEl>
                                          <p:spTgt spid="1048742"/>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097186"/>
                                        </p:tgtEl>
                                        <p:attrNameLst>
                                          <p:attrName>style.visibility</p:attrName>
                                        </p:attrNameLst>
                                      </p:cBhvr>
                                      <p:to>
                                        <p:strVal val="visible"/>
                                      </p:to>
                                    </p:set>
                                    <p:anim calcmode="lin" valueType="num">
                                      <p:cBhvr>
                                        <p:cTn id="11" dur="500" fill="hold"/>
                                        <p:tgtEl>
                                          <p:spTgt spid="2097186"/>
                                        </p:tgtEl>
                                        <p:attrNameLst>
                                          <p:attrName>ppt_w</p:attrName>
                                        </p:attrNameLst>
                                      </p:cBhvr>
                                      <p:tavLst>
                                        <p:tav tm="0">
                                          <p:val>
                                            <p:fltVal val="0"/>
                                          </p:val>
                                        </p:tav>
                                        <p:tav tm="100000">
                                          <p:val>
                                            <p:strVal val="#ppt_w"/>
                                          </p:val>
                                        </p:tav>
                                      </p:tavLst>
                                    </p:anim>
                                    <p:anim calcmode="lin" valueType="num">
                                      <p:cBhvr>
                                        <p:cTn id="12" dur="500" fill="hold"/>
                                        <p:tgtEl>
                                          <p:spTgt spid="2097186"/>
                                        </p:tgtEl>
                                        <p:attrNameLst>
                                          <p:attrName>ppt_h</p:attrName>
                                        </p:attrNameLst>
                                      </p:cBhvr>
                                      <p:tavLst>
                                        <p:tav tm="0">
                                          <p:val>
                                            <p:fltVal val="0"/>
                                          </p:val>
                                        </p:tav>
                                        <p:tav tm="100000">
                                          <p:val>
                                            <p:strVal val="#ppt_h"/>
                                          </p:val>
                                        </p:tav>
                                      </p:tavLst>
                                    </p:anim>
                                    <p:animEffect transition="in" filter="fade">
                                      <p:cBhvr>
                                        <p:cTn id="13" dur="500"/>
                                        <p:tgtEl>
                                          <p:spTgt spid="2097186"/>
                                        </p:tgtEl>
                                      </p:cBhvr>
                                    </p:animEffect>
                                  </p:childTnLst>
                                </p:cTn>
                              </p:par>
                            </p:childTnLst>
                          </p:cTn>
                        </p:par>
                        <p:par>
                          <p:cTn id="14" fill="hold">
                            <p:stCondLst>
                              <p:cond delay="2000"/>
                            </p:stCondLst>
                            <p:childTnLst>
                              <p:par>
                                <p:cTn id="15" presetID="15" presetClass="emph" presetSubtype="0" nodeType="afterEffect">
                                  <p:stCondLst>
                                    <p:cond delay="0"/>
                                  </p:stCondLst>
                                  <p:iterate type="lt">
                                    <p:tmAbs val="25"/>
                                  </p:iterate>
                                  <p:childTnLst>
                                    <p:set>
                                      <p:cBhvr override="childStyle">
                                        <p:cTn id="16" dur="indefinite"/>
                                        <p:tgtEl>
                                          <p:spTgt spid="1048743">
                                            <p:txEl>
                                              <p:pRg st="0" end="0"/>
                                            </p:txEl>
                                          </p:spTgt>
                                        </p:tgtEl>
                                        <p:attrNameLst>
                                          <p:attrName>style.fontWeight</p:attrName>
                                        </p:attrNameLst>
                                      </p:cBhvr>
                                      <p:to>
                                        <p:strVal val="bold"/>
                                      </p:to>
                                    </p:set>
                                  </p:childTnLst>
                                </p:cTn>
                              </p:par>
                            </p:childTnLst>
                          </p:cTn>
                        </p:par>
                        <p:par>
                          <p:cTn id="17" fill="hold">
                            <p:stCondLst>
                              <p:cond delay="2175"/>
                            </p:stCondLst>
                            <p:childTnLst>
                              <p:par>
                                <p:cTn id="18" presetID="53" presetClass="entr" presetSubtype="16" fill="hold" nodeType="afterEffect">
                                  <p:stCondLst>
                                    <p:cond delay="0"/>
                                  </p:stCondLst>
                                  <p:childTnLst>
                                    <p:set>
                                      <p:cBhvr>
                                        <p:cTn id="19" dur="1" fill="hold">
                                          <p:stCondLst>
                                            <p:cond delay="0"/>
                                          </p:stCondLst>
                                        </p:cTn>
                                        <p:tgtEl>
                                          <p:spTgt spid="2097187"/>
                                        </p:tgtEl>
                                        <p:attrNameLst>
                                          <p:attrName>style.visibility</p:attrName>
                                        </p:attrNameLst>
                                      </p:cBhvr>
                                      <p:to>
                                        <p:strVal val="visible"/>
                                      </p:to>
                                    </p:set>
                                    <p:anim calcmode="lin" valueType="num">
                                      <p:cBhvr>
                                        <p:cTn id="20" dur="500" fill="hold"/>
                                        <p:tgtEl>
                                          <p:spTgt spid="2097187"/>
                                        </p:tgtEl>
                                        <p:attrNameLst>
                                          <p:attrName>ppt_w</p:attrName>
                                        </p:attrNameLst>
                                      </p:cBhvr>
                                      <p:tavLst>
                                        <p:tav tm="0">
                                          <p:val>
                                            <p:fltVal val="0"/>
                                          </p:val>
                                        </p:tav>
                                        <p:tav tm="100000">
                                          <p:val>
                                            <p:strVal val="#ppt_w"/>
                                          </p:val>
                                        </p:tav>
                                      </p:tavLst>
                                    </p:anim>
                                    <p:anim calcmode="lin" valueType="num">
                                      <p:cBhvr>
                                        <p:cTn id="21" dur="500" fill="hold"/>
                                        <p:tgtEl>
                                          <p:spTgt spid="2097187"/>
                                        </p:tgtEl>
                                        <p:attrNameLst>
                                          <p:attrName>ppt_h</p:attrName>
                                        </p:attrNameLst>
                                      </p:cBhvr>
                                      <p:tavLst>
                                        <p:tav tm="0">
                                          <p:val>
                                            <p:fltVal val="0"/>
                                          </p:val>
                                        </p:tav>
                                        <p:tav tm="100000">
                                          <p:val>
                                            <p:strVal val="#ppt_h"/>
                                          </p:val>
                                        </p:tav>
                                      </p:tavLst>
                                    </p:anim>
                                    <p:animEffect transition="in" filter="fade">
                                      <p:cBhvr>
                                        <p:cTn id="22" dur="500"/>
                                        <p:tgtEl>
                                          <p:spTgt spid="2097187"/>
                                        </p:tgtEl>
                                      </p:cBhvr>
                                    </p:animEffect>
                                  </p:childTnLst>
                                </p:cTn>
                              </p:par>
                            </p:childTnLst>
                          </p:cTn>
                        </p:par>
                        <p:par>
                          <p:cTn id="23" fill="hold">
                            <p:stCondLst>
                              <p:cond delay="2675"/>
                            </p:stCondLst>
                            <p:childTnLst>
                              <p:par>
                                <p:cTn id="24" presetID="15" presetClass="emph" presetSubtype="0" nodeType="afterEffect">
                                  <p:stCondLst>
                                    <p:cond delay="0"/>
                                  </p:stCondLst>
                                  <p:iterate type="lt">
                                    <p:tmAbs val="25"/>
                                  </p:iterate>
                                  <p:childTnLst>
                                    <p:set>
                                      <p:cBhvr override="childStyle">
                                        <p:cTn id="25" dur="indefinite"/>
                                        <p:tgtEl>
                                          <p:spTgt spid="1048744">
                                            <p:txEl>
                                              <p:pRg st="0" end="0"/>
                                            </p:txEl>
                                          </p:spTgt>
                                        </p:tgtEl>
                                        <p:attrNameLst>
                                          <p:attrName>style.fontWeight</p:attrName>
                                        </p:attrNameLst>
                                      </p:cBhvr>
                                      <p:to>
                                        <p:strVal val="bold"/>
                                      </p:to>
                                    </p:set>
                                  </p:childTnLst>
                                </p:cTn>
                              </p:par>
                            </p:childTnLst>
                          </p:cTn>
                        </p:par>
                        <p:par>
                          <p:cTn id="26" fill="hold">
                            <p:stCondLst>
                              <p:cond delay="2975"/>
                            </p:stCondLst>
                            <p:childTnLst>
                              <p:par>
                                <p:cTn id="27" presetID="53" presetClass="entr" presetSubtype="16" fill="hold" nodeType="afterEffect">
                                  <p:stCondLst>
                                    <p:cond delay="0"/>
                                  </p:stCondLst>
                                  <p:childTnLst>
                                    <p:set>
                                      <p:cBhvr>
                                        <p:cTn id="28" dur="1" fill="hold">
                                          <p:stCondLst>
                                            <p:cond delay="0"/>
                                          </p:stCondLst>
                                        </p:cTn>
                                        <p:tgtEl>
                                          <p:spTgt spid="2097188"/>
                                        </p:tgtEl>
                                        <p:attrNameLst>
                                          <p:attrName>style.visibility</p:attrName>
                                        </p:attrNameLst>
                                      </p:cBhvr>
                                      <p:to>
                                        <p:strVal val="visible"/>
                                      </p:to>
                                    </p:set>
                                    <p:anim calcmode="lin" valueType="num">
                                      <p:cBhvr>
                                        <p:cTn id="29" dur="500" fill="hold"/>
                                        <p:tgtEl>
                                          <p:spTgt spid="2097188"/>
                                        </p:tgtEl>
                                        <p:attrNameLst>
                                          <p:attrName>ppt_w</p:attrName>
                                        </p:attrNameLst>
                                      </p:cBhvr>
                                      <p:tavLst>
                                        <p:tav tm="0">
                                          <p:val>
                                            <p:fltVal val="0"/>
                                          </p:val>
                                        </p:tav>
                                        <p:tav tm="100000">
                                          <p:val>
                                            <p:strVal val="#ppt_w"/>
                                          </p:val>
                                        </p:tav>
                                      </p:tavLst>
                                    </p:anim>
                                    <p:anim calcmode="lin" valueType="num">
                                      <p:cBhvr>
                                        <p:cTn id="30" dur="500" fill="hold"/>
                                        <p:tgtEl>
                                          <p:spTgt spid="2097188"/>
                                        </p:tgtEl>
                                        <p:attrNameLst>
                                          <p:attrName>ppt_h</p:attrName>
                                        </p:attrNameLst>
                                      </p:cBhvr>
                                      <p:tavLst>
                                        <p:tav tm="0">
                                          <p:val>
                                            <p:fltVal val="0"/>
                                          </p:val>
                                        </p:tav>
                                        <p:tav tm="100000">
                                          <p:val>
                                            <p:strVal val="#ppt_h"/>
                                          </p:val>
                                        </p:tav>
                                      </p:tavLst>
                                    </p:anim>
                                    <p:animEffect transition="in" filter="fade">
                                      <p:cBhvr>
                                        <p:cTn id="31" dur="500"/>
                                        <p:tgtEl>
                                          <p:spTgt spid="2097188"/>
                                        </p:tgtEl>
                                      </p:cBhvr>
                                    </p:animEffect>
                                  </p:childTnLst>
                                </p:cTn>
                              </p:par>
                            </p:childTnLst>
                          </p:cTn>
                        </p:par>
                        <p:par>
                          <p:cTn id="32" fill="hold">
                            <p:stCondLst>
                              <p:cond delay="3475"/>
                            </p:stCondLst>
                            <p:childTnLst>
                              <p:par>
                                <p:cTn id="33" presetID="15" presetClass="emph" presetSubtype="0" nodeType="afterEffect">
                                  <p:stCondLst>
                                    <p:cond delay="0"/>
                                  </p:stCondLst>
                                  <p:iterate type="lt">
                                    <p:tmAbs val="25"/>
                                  </p:iterate>
                                  <p:childTnLst>
                                    <p:set>
                                      <p:cBhvr override="childStyle">
                                        <p:cTn id="34" dur="indefinite"/>
                                        <p:tgtEl>
                                          <p:spTgt spid="1048745">
                                            <p:txEl>
                                              <p:pRg st="0" end="0"/>
                                            </p:txEl>
                                          </p:spTgt>
                                        </p:tgtEl>
                                        <p:attrNameLst>
                                          <p:attrName>style.fontWeight</p:attrName>
                                        </p:attrNameLst>
                                      </p:cBhvr>
                                      <p:to>
                                        <p:strVal val="bold"/>
                                      </p:to>
                                    </p:set>
                                  </p:childTnLst>
                                </p:cTn>
                              </p:par>
                            </p:childTnLst>
                          </p:cTn>
                        </p:par>
                        <p:par>
                          <p:cTn id="35" fill="hold">
                            <p:stCondLst>
                              <p:cond delay="3750"/>
                            </p:stCondLst>
                            <p:childTnLst>
                              <p:par>
                                <p:cTn id="36" presetID="15" presetClass="emph" presetSubtype="0" nodeType="afterEffect">
                                  <p:stCondLst>
                                    <p:cond delay="0"/>
                                  </p:stCondLst>
                                  <p:iterate type="lt">
                                    <p:tmAbs val="25"/>
                                  </p:iterate>
                                  <p:childTnLst>
                                    <p:set>
                                      <p:cBhvr override="childStyle">
                                        <p:cTn id="37" dur="indefinite"/>
                                        <p:tgtEl>
                                          <p:spTgt spid="1048745">
                                            <p:txEl>
                                              <p:pRg st="1" end="1"/>
                                            </p:txEl>
                                          </p:spTgt>
                                        </p:tgtEl>
                                        <p:attrNameLst>
                                          <p:attrName>style.fontWeight</p:attrName>
                                        </p:attrNameLst>
                                      </p:cBhvr>
                                      <p:to>
                                        <p:strVal val="bold"/>
                                      </p:to>
                                    </p:set>
                                  </p:childTnLst>
                                </p:cTn>
                              </p:par>
                            </p:childTnLst>
                          </p:cTn>
                        </p:par>
                        <p:par>
                          <p:cTn id="38" fill="hold">
                            <p:stCondLst>
                              <p:cond delay="5125"/>
                            </p:stCondLst>
                            <p:childTnLst>
                              <p:par>
                                <p:cTn id="39" presetID="2" presetClass="entr" presetSubtype="8" fill="hold" nodeType="afterEffect">
                                  <p:stCondLst>
                                    <p:cond delay="0"/>
                                  </p:stCondLst>
                                  <p:childTnLst>
                                    <p:set>
                                      <p:cBhvr>
                                        <p:cTn id="40" dur="1" fill="hold">
                                          <p:stCondLst>
                                            <p:cond delay="0"/>
                                          </p:stCondLst>
                                        </p:cTn>
                                        <p:tgtEl>
                                          <p:spTgt spid="2097189"/>
                                        </p:tgtEl>
                                        <p:attrNameLst>
                                          <p:attrName>style.visibility</p:attrName>
                                        </p:attrNameLst>
                                      </p:cBhvr>
                                      <p:to>
                                        <p:strVal val="visible"/>
                                      </p:to>
                                    </p:set>
                                    <p:anim calcmode="lin" valueType="num">
                                      <p:cBhvr additive="base">
                                        <p:cTn id="41" dur="1000" fill="hold"/>
                                        <p:tgtEl>
                                          <p:spTgt spid="2097189"/>
                                        </p:tgtEl>
                                        <p:attrNameLst>
                                          <p:attrName>ppt_x</p:attrName>
                                        </p:attrNameLst>
                                      </p:cBhvr>
                                      <p:tavLst>
                                        <p:tav tm="0">
                                          <p:val>
                                            <p:strVal val="0-#ppt_w/2"/>
                                          </p:val>
                                        </p:tav>
                                        <p:tav tm="100000">
                                          <p:val>
                                            <p:strVal val="#ppt_x"/>
                                          </p:val>
                                        </p:tav>
                                      </p:tavLst>
                                    </p:anim>
                                    <p:anim calcmode="lin" valueType="num">
                                      <p:cBhvr additive="base">
                                        <p:cTn id="42" dur="1000" fill="hold"/>
                                        <p:tgtEl>
                                          <p:spTgt spid="2097189"/>
                                        </p:tgtEl>
                                        <p:attrNameLst>
                                          <p:attrName>ppt_y</p:attrName>
                                        </p:attrNameLst>
                                      </p:cBhvr>
                                      <p:tavLst>
                                        <p:tav tm="0">
                                          <p:val>
                                            <p:strVal val="#ppt_y"/>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2097190"/>
                                        </p:tgtEl>
                                        <p:attrNameLst>
                                          <p:attrName>style.visibility</p:attrName>
                                        </p:attrNameLst>
                                      </p:cBhvr>
                                      <p:to>
                                        <p:strVal val="visible"/>
                                      </p:to>
                                    </p:set>
                                    <p:anim calcmode="lin" valueType="num">
                                      <p:cBhvr additive="base">
                                        <p:cTn id="45" dur="1000" fill="hold"/>
                                        <p:tgtEl>
                                          <p:spTgt spid="2097190"/>
                                        </p:tgtEl>
                                        <p:attrNameLst>
                                          <p:attrName>ppt_x</p:attrName>
                                        </p:attrNameLst>
                                      </p:cBhvr>
                                      <p:tavLst>
                                        <p:tav tm="0">
                                          <p:val>
                                            <p:strVal val="#ppt_x"/>
                                          </p:val>
                                        </p:tav>
                                        <p:tav tm="100000">
                                          <p:val>
                                            <p:strVal val="#ppt_x"/>
                                          </p:val>
                                        </p:tav>
                                      </p:tavLst>
                                    </p:anim>
                                    <p:anim calcmode="lin" valueType="num">
                                      <p:cBhvr additive="base">
                                        <p:cTn id="46" dur="1000" fill="hold"/>
                                        <p:tgtEl>
                                          <p:spTgt spid="2097190"/>
                                        </p:tgtEl>
                                        <p:attrNameLst>
                                          <p:attrName>ppt_y</p:attrName>
                                        </p:attrNameLst>
                                      </p:cBhvr>
                                      <p:tavLst>
                                        <p:tav tm="0">
                                          <p:val>
                                            <p:strVal val="0-#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97191"/>
                                        </p:tgtEl>
                                        <p:attrNameLst>
                                          <p:attrName>style.visibility</p:attrName>
                                        </p:attrNameLst>
                                      </p:cBhvr>
                                      <p:to>
                                        <p:strVal val="visible"/>
                                      </p:to>
                                    </p:set>
                                    <p:anim calcmode="lin" valueType="num">
                                      <p:cBhvr additive="base">
                                        <p:cTn id="49" dur="1000" fill="hold"/>
                                        <p:tgtEl>
                                          <p:spTgt spid="2097191"/>
                                        </p:tgtEl>
                                        <p:attrNameLst>
                                          <p:attrName>ppt_x</p:attrName>
                                        </p:attrNameLst>
                                      </p:cBhvr>
                                      <p:tavLst>
                                        <p:tav tm="0">
                                          <p:val>
                                            <p:strVal val="#ppt_x"/>
                                          </p:val>
                                        </p:tav>
                                        <p:tav tm="100000">
                                          <p:val>
                                            <p:strVal val="#ppt_x"/>
                                          </p:val>
                                        </p:tav>
                                      </p:tavLst>
                                    </p:anim>
                                    <p:anim calcmode="lin" valueType="num">
                                      <p:cBhvr additive="base">
                                        <p:cTn id="50" dur="1000" fill="hold"/>
                                        <p:tgtEl>
                                          <p:spTgt spid="2097191"/>
                                        </p:tgtEl>
                                        <p:attrNameLst>
                                          <p:attrName>ppt_y</p:attrName>
                                        </p:attrNameLst>
                                      </p:cBhvr>
                                      <p:tavLst>
                                        <p:tav tm="0">
                                          <p:val>
                                            <p:strVal val="1+#ppt_h/2"/>
                                          </p:val>
                                        </p:tav>
                                        <p:tav tm="100000">
                                          <p:val>
                                            <p:strVal val="#ppt_y"/>
                                          </p:val>
                                        </p:tav>
                                      </p:tavLst>
                                    </p:anim>
                                  </p:childTnLst>
                                </p:cTn>
                              </p:par>
                              <p:par>
                                <p:cTn id="51" presetID="2" presetClass="entr" presetSubtype="1" fill="hold" nodeType="withEffect">
                                  <p:stCondLst>
                                    <p:cond delay="0"/>
                                  </p:stCondLst>
                                  <p:childTnLst>
                                    <p:set>
                                      <p:cBhvr>
                                        <p:cTn id="52" dur="1" fill="hold">
                                          <p:stCondLst>
                                            <p:cond delay="0"/>
                                          </p:stCondLst>
                                        </p:cTn>
                                        <p:tgtEl>
                                          <p:spTgt spid="2097192"/>
                                        </p:tgtEl>
                                        <p:attrNameLst>
                                          <p:attrName>style.visibility</p:attrName>
                                        </p:attrNameLst>
                                      </p:cBhvr>
                                      <p:to>
                                        <p:strVal val="visible"/>
                                      </p:to>
                                    </p:set>
                                    <p:anim calcmode="lin" valueType="num">
                                      <p:cBhvr additive="base">
                                        <p:cTn id="53" dur="1000" fill="hold"/>
                                        <p:tgtEl>
                                          <p:spTgt spid="2097192"/>
                                        </p:tgtEl>
                                        <p:attrNameLst>
                                          <p:attrName>ppt_x</p:attrName>
                                        </p:attrNameLst>
                                      </p:cBhvr>
                                      <p:tavLst>
                                        <p:tav tm="0">
                                          <p:val>
                                            <p:strVal val="#ppt_x"/>
                                          </p:val>
                                        </p:tav>
                                        <p:tav tm="100000">
                                          <p:val>
                                            <p:strVal val="#ppt_x"/>
                                          </p:val>
                                        </p:tav>
                                      </p:tavLst>
                                    </p:anim>
                                    <p:anim calcmode="lin" valueType="num">
                                      <p:cBhvr additive="base">
                                        <p:cTn id="54" dur="1000" fill="hold"/>
                                        <p:tgtEl>
                                          <p:spTgt spid="2097192"/>
                                        </p:tgtEl>
                                        <p:attrNameLst>
                                          <p:attrName>ppt_y</p:attrName>
                                        </p:attrNameLst>
                                      </p:cBhvr>
                                      <p:tavLst>
                                        <p:tav tm="0">
                                          <p:val>
                                            <p:strVal val="0-#ppt_h/2"/>
                                          </p:val>
                                        </p:tav>
                                        <p:tav tm="100000">
                                          <p:val>
                                            <p:strVal val="#ppt_y"/>
                                          </p:val>
                                        </p:tav>
                                      </p:tavLst>
                                    </p:anim>
                                  </p:childTnLst>
                                </p:cTn>
                              </p:par>
                              <p:par>
                                <p:cTn id="55" presetID="2" presetClass="entr" presetSubtype="6" fill="hold" nodeType="withEffect">
                                  <p:stCondLst>
                                    <p:cond delay="0"/>
                                  </p:stCondLst>
                                  <p:childTnLst>
                                    <p:set>
                                      <p:cBhvr>
                                        <p:cTn id="56" dur="1" fill="hold">
                                          <p:stCondLst>
                                            <p:cond delay="0"/>
                                          </p:stCondLst>
                                        </p:cTn>
                                        <p:tgtEl>
                                          <p:spTgt spid="2097193"/>
                                        </p:tgtEl>
                                        <p:attrNameLst>
                                          <p:attrName>style.visibility</p:attrName>
                                        </p:attrNameLst>
                                      </p:cBhvr>
                                      <p:to>
                                        <p:strVal val="visible"/>
                                      </p:to>
                                    </p:set>
                                    <p:anim calcmode="lin" valueType="num">
                                      <p:cBhvr additive="base">
                                        <p:cTn id="57" dur="1000" fill="hold"/>
                                        <p:tgtEl>
                                          <p:spTgt spid="2097193"/>
                                        </p:tgtEl>
                                        <p:attrNameLst>
                                          <p:attrName>ppt_x</p:attrName>
                                        </p:attrNameLst>
                                      </p:cBhvr>
                                      <p:tavLst>
                                        <p:tav tm="0">
                                          <p:val>
                                            <p:strVal val="1+#ppt_w/2"/>
                                          </p:val>
                                        </p:tav>
                                        <p:tav tm="100000">
                                          <p:val>
                                            <p:strVal val="#ppt_x"/>
                                          </p:val>
                                        </p:tav>
                                      </p:tavLst>
                                    </p:anim>
                                    <p:anim calcmode="lin" valueType="num">
                                      <p:cBhvr additive="base">
                                        <p:cTn id="58" dur="1000" fill="hold"/>
                                        <p:tgtEl>
                                          <p:spTgt spid="2097193"/>
                                        </p:tgtEl>
                                        <p:attrNameLst>
                                          <p:attrName>ppt_y</p:attrName>
                                        </p:attrNameLst>
                                      </p:cBhvr>
                                      <p:tavLst>
                                        <p:tav tm="0">
                                          <p:val>
                                            <p:strVal val="1+#ppt_h/2"/>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2097194"/>
                                        </p:tgtEl>
                                        <p:attrNameLst>
                                          <p:attrName>style.visibility</p:attrName>
                                        </p:attrNameLst>
                                      </p:cBhvr>
                                      <p:to>
                                        <p:strVal val="visible"/>
                                      </p:to>
                                    </p:set>
                                    <p:anim calcmode="lin" valueType="num">
                                      <p:cBhvr additive="base">
                                        <p:cTn id="61" dur="1000" fill="hold"/>
                                        <p:tgtEl>
                                          <p:spTgt spid="2097194"/>
                                        </p:tgtEl>
                                        <p:attrNameLst>
                                          <p:attrName>ppt_x</p:attrName>
                                        </p:attrNameLst>
                                      </p:cBhvr>
                                      <p:tavLst>
                                        <p:tav tm="0">
                                          <p:val>
                                            <p:strVal val="1+#ppt_w/2"/>
                                          </p:val>
                                        </p:tav>
                                        <p:tav tm="100000">
                                          <p:val>
                                            <p:strVal val="#ppt_x"/>
                                          </p:val>
                                        </p:tav>
                                      </p:tavLst>
                                    </p:anim>
                                    <p:anim calcmode="lin" valueType="num">
                                      <p:cBhvr additive="base">
                                        <p:cTn id="62" dur="1000" fill="hold"/>
                                        <p:tgtEl>
                                          <p:spTgt spid="2097194"/>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2097195"/>
                                        </p:tgtEl>
                                        <p:attrNameLst>
                                          <p:attrName>style.visibility</p:attrName>
                                        </p:attrNameLst>
                                      </p:cBhvr>
                                      <p:to>
                                        <p:strVal val="visible"/>
                                      </p:to>
                                    </p:set>
                                    <p:anim calcmode="lin" valueType="num">
                                      <p:cBhvr additive="base">
                                        <p:cTn id="65" dur="1500" fill="hold"/>
                                        <p:tgtEl>
                                          <p:spTgt spid="2097195"/>
                                        </p:tgtEl>
                                        <p:attrNameLst>
                                          <p:attrName>ppt_x</p:attrName>
                                        </p:attrNameLst>
                                      </p:cBhvr>
                                      <p:tavLst>
                                        <p:tav tm="0">
                                          <p:val>
                                            <p:strVal val="0-#ppt_w/2"/>
                                          </p:val>
                                        </p:tav>
                                        <p:tav tm="100000">
                                          <p:val>
                                            <p:strVal val="#ppt_x"/>
                                          </p:val>
                                        </p:tav>
                                      </p:tavLst>
                                    </p:anim>
                                    <p:anim calcmode="lin" valueType="num">
                                      <p:cBhvr additive="base">
                                        <p:cTn id="66" dur="1500" fill="hold"/>
                                        <p:tgtEl>
                                          <p:spTgt spid="2097195"/>
                                        </p:tgtEl>
                                        <p:attrNameLst>
                                          <p:attrName>ppt_y</p:attrName>
                                        </p:attrNameLst>
                                      </p:cBhvr>
                                      <p:tavLst>
                                        <p:tav tm="0">
                                          <p:val>
                                            <p:strVal val="#ppt_y"/>
                                          </p:val>
                                        </p:tav>
                                        <p:tav tm="100000">
                                          <p:val>
                                            <p:strVal val="#ppt_y"/>
                                          </p:val>
                                        </p:tav>
                                      </p:tavLst>
                                    </p:anim>
                                  </p:childTnLst>
                                </p:cTn>
                              </p:par>
                              <p:par>
                                <p:cTn id="67" presetID="0" presetClass="path" presetSubtype="0" accel="50000" decel="50000" fill="hold" nodeType="withEffect">
                                  <p:stCondLst>
                                    <p:cond delay="0"/>
                                  </p:stCondLst>
                                  <p:childTnLst>
                                    <p:animMotion origin="layout" path="M 0.01315 -0.03287 L 0.01315 -0.71597 " pathEditMode="relative" ptsTypes="AA">
                                      <p:cBhvr>
                                        <p:cTn id="68"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Rectangle 1"/>
          <p:cNvSpPr/>
          <p:nvPr/>
        </p:nvSpPr>
        <p:spPr bwMode="auto">
          <a:xfrm>
            <a:off x="8877200" y="0"/>
            <a:ext cx="33148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defRPr/>
            </a:pPr>
            <a:endParaRPr lang="en-IN"/>
          </a:p>
        </p:txBody>
      </p:sp>
      <p:sp>
        <p:nvSpPr>
          <p:cNvPr id="3" name="Rectangle 2"/>
          <p:cNvSpPr/>
          <p:nvPr/>
        </p:nvSpPr>
        <p:spPr bwMode="auto">
          <a:xfrm rot="5400000">
            <a:off x="1680120" y="-339079"/>
            <a:ext cx="6858001" cy="7536159"/>
          </a:xfrm>
          <a:prstGeom prst="rect">
            <a:avLst/>
          </a:prstGeom>
          <a:gradFill>
            <a:gsLst>
              <a:gs pos="33000">
                <a:schemeClr val="tx1"/>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pic>
        <p:nvPicPr>
          <p:cNvPr id="5" name="Picture 4" descr="A picture containing graphics, screenshot, graphic design, design&#10;&#10;Description automatically generated"/>
          <p:cNvPicPr>
            <a:picLocks noChangeAspect="1"/>
          </p:cNvPicPr>
          <p:nvPr/>
        </p:nvPicPr>
        <p:blipFill>
          <a:blip r:embed="rId3"/>
          <a:stretch/>
        </p:blipFill>
        <p:spPr bwMode="auto">
          <a:xfrm>
            <a:off x="-96688" y="2175204"/>
            <a:ext cx="4638172" cy="4638172"/>
          </a:xfrm>
          <a:prstGeom prst="rect">
            <a:avLst/>
          </a:prstGeom>
        </p:spPr>
      </p:pic>
      <p:pic>
        <p:nvPicPr>
          <p:cNvPr id="4" name="Content Placeholder 3"/>
          <p:cNvPicPr>
            <a:picLocks noGrp="1" noChangeAspect="1"/>
          </p:cNvPicPr>
          <p:nvPr>
            <p:ph idx="1"/>
          </p:nvPr>
        </p:nvPicPr>
        <p:blipFill>
          <a:blip r:embed="rId4"/>
          <a:stretch/>
        </p:blipFill>
        <p:spPr bwMode="auto">
          <a:xfrm>
            <a:off x="3428999" y="641290"/>
            <a:ext cx="8114185" cy="12043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63" presetClass="path" presetSubtype="0" accel="50000" decel="50000" fill="hold" nodeType="withEffect">
                                  <p:stCondLst>
                                    <p:cond delay="0"/>
                                  </p:stCondLst>
                                  <p:childTnLst>
                                    <p:animMotion origin="layout" path="M -1.66667E-6 -4.07407E-6 L 0.76445 -0.00833 " pathEditMode="relative" rAng="0" ptsTypes="AA">
                                      <p:cBhvr>
                                        <p:cTn id="9" dur="2000" fill="hold"/>
                                        <p:tgtEl>
                                          <p:spTgt spid="5"/>
                                        </p:tgtEl>
                                        <p:attrNameLst>
                                          <p:attrName>ppt_x</p:attrName>
                                          <p:attrName>ppt_y</p:attrName>
                                        </p:attrNameLst>
                                      </p:cBhvr>
                                      <p:rCtr x="38216"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000000"/>
        </a:solidFill>
        <a:effectLst/>
      </p:bgPr>
    </p:bg>
    <p:spTree>
      <p:nvGrpSpPr>
        <p:cNvPr id="1" name=""/>
        <p:cNvGrpSpPr/>
        <p:nvPr/>
      </p:nvGrpSpPr>
      <p:grpSpPr bwMode="auto">
        <a:xfrm>
          <a:off x="0" y="0"/>
          <a:ext cx="0" cy="0"/>
          <a:chOff x="0" y="0"/>
          <a:chExt cx="0" cy="0"/>
        </a:xfrm>
      </p:grpSpPr>
      <p:sp>
        <p:nvSpPr>
          <p:cNvPr id="1048612" name="Rectangle 8"/>
          <p:cNvSpPr/>
          <p:nvPr/>
        </p:nvSpPr>
        <p:spPr bwMode="auto">
          <a:xfrm>
            <a:off x="0" y="-1"/>
            <a:ext cx="8400256" cy="6858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sp>
        <p:nvSpPr>
          <p:cNvPr id="1048613" name="Rectangle 7"/>
          <p:cNvSpPr/>
          <p:nvPr/>
        </p:nvSpPr>
        <p:spPr bwMode="auto">
          <a:xfrm rot="5400000">
            <a:off x="1601479" y="-339080"/>
            <a:ext cx="6858001" cy="7536159"/>
          </a:xfrm>
          <a:prstGeom prst="rect">
            <a:avLst/>
          </a:prstGeom>
          <a:gradFill>
            <a:gsLst>
              <a:gs pos="33000">
                <a:schemeClr val="tx1"/>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grpSp>
        <p:nvGrpSpPr>
          <p:cNvPr id="52" name="Group 12"/>
          <p:cNvGrpSpPr/>
          <p:nvPr/>
        </p:nvGrpSpPr>
        <p:grpSpPr bwMode="auto">
          <a:xfrm>
            <a:off x="9719310" y="4313555"/>
            <a:ext cx="2185670" cy="2185670"/>
            <a:chOff x="15758" y="7358"/>
            <a:chExt cx="3442" cy="3442"/>
          </a:xfrm>
        </p:grpSpPr>
        <p:sp>
          <p:nvSpPr>
            <p:cNvPr id="1048614"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15"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616" name="Rectangle: Rounded Corners 11"/>
          <p:cNvSpPr/>
          <p:nvPr/>
        </p:nvSpPr>
        <p:spPr bwMode="auto">
          <a:xfrm>
            <a:off x="-2999874" y="2180641"/>
            <a:ext cx="2245895" cy="2245895"/>
          </a:xfrm>
          <a:prstGeom prst="roundRect">
            <a:avLst>
              <a:gd name="adj" fmla="val 16667"/>
            </a:avLst>
          </a:prstGeom>
          <a:noFill/>
          <a:ln>
            <a:solidFill>
              <a:srgbClr val="F43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sp>
        <p:nvSpPr>
          <p:cNvPr id="1048617" name="Rectangle: Rounded Corners 1"/>
          <p:cNvSpPr/>
          <p:nvPr/>
        </p:nvSpPr>
        <p:spPr bwMode="auto">
          <a:xfrm>
            <a:off x="-2872874" y="2307641"/>
            <a:ext cx="2245895" cy="2245895"/>
          </a:xfrm>
          <a:prstGeom prst="roundRect">
            <a:avLst>
              <a:gd name="adj" fmla="val 16667"/>
            </a:avLst>
          </a:prstGeom>
          <a:noFill/>
          <a:ln>
            <a:solidFill>
              <a:srgbClr val="F43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sp>
        <p:nvSpPr>
          <p:cNvPr id="1048618" name="Rectangle: Rounded Corners 14"/>
          <p:cNvSpPr/>
          <p:nvPr/>
        </p:nvSpPr>
        <p:spPr bwMode="auto">
          <a:xfrm>
            <a:off x="13064476" y="1310172"/>
            <a:ext cx="4539916" cy="4539916"/>
          </a:xfrm>
          <a:prstGeom prst="roundRect">
            <a:avLst>
              <a:gd name="adj" fmla="val 16667"/>
            </a:avLst>
          </a:prstGeom>
          <a:noFill/>
          <a:ln>
            <a:solidFill>
              <a:srgbClr val="F43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sp>
        <p:nvSpPr>
          <p:cNvPr id="1048619" name="Rectangle: Rounded Corners 2"/>
          <p:cNvSpPr/>
          <p:nvPr/>
        </p:nvSpPr>
        <p:spPr bwMode="auto">
          <a:xfrm>
            <a:off x="12736095" y="1160630"/>
            <a:ext cx="4539916" cy="4539916"/>
          </a:xfrm>
          <a:prstGeom prst="roundRect">
            <a:avLst>
              <a:gd name="adj" fmla="val 16667"/>
            </a:avLst>
          </a:prstGeom>
          <a:noFill/>
          <a:ln>
            <a:solidFill>
              <a:srgbClr val="F431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pic>
        <p:nvPicPr>
          <p:cNvPr id="2097158" name="Picture 16"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sp>
        <p:nvSpPr>
          <p:cNvPr id="1048620" name="Rectangle 19"/>
          <p:cNvSpPr>
            <a:spLocks noChangeArrowheads="1"/>
          </p:cNvSpPr>
          <p:nvPr/>
        </p:nvSpPr>
        <p:spPr bwMode="auto">
          <a:xfrm>
            <a:off x="2177462" y="2010926"/>
            <a:ext cx="7837075" cy="2585323"/>
          </a:xfrm>
          <a:prstGeom prst="rect">
            <a:avLst/>
          </a:prstGeom>
          <a:noFill/>
          <a:ln>
            <a:noFill/>
          </a:ln>
          <a:effectLst/>
        </p:spPr>
        <p:txBody>
          <a:bodyPr vert="horz" wrap="square" lIns="91440" tIns="45720" rIns="91440" bIns="45720" numCol="1" anchor="t"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en-GB" sz="7200" b="1">
                <a:solidFill>
                  <a:schemeClr val="bg1"/>
                </a:solidFill>
                <a:latin typeface="Avenir LT Std 65 Medium"/>
                <a:cs typeface="Arial"/>
              </a:rPr>
              <a:t>Marketing</a:t>
            </a:r>
            <a:endParaRPr/>
          </a:p>
          <a:p>
            <a:pPr marL="0" marR="0" lvl="0" indent="0" algn="ctr" defTabSz="914400">
              <a:lnSpc>
                <a:spcPct val="100000"/>
              </a:lnSpc>
              <a:spcBef>
                <a:spcPts val="0"/>
              </a:spcBef>
              <a:spcAft>
                <a:spcPts val="0"/>
              </a:spcAft>
              <a:buClrTx/>
              <a:buSzTx/>
              <a:buFontTx/>
              <a:buNone/>
              <a:defRPr/>
            </a:pPr>
            <a:r>
              <a:rPr lang="en-GB" sz="7200" b="1">
                <a:solidFill>
                  <a:srgbClr val="F4313F"/>
                </a:solidFill>
                <a:latin typeface="Avenir LT Std 65 Medium"/>
                <a:cs typeface="Arial"/>
              </a:rPr>
              <a:t>Case Study</a:t>
            </a:r>
            <a:endParaRPr lang="en-GB" sz="7200" b="1">
              <a:solidFill>
                <a:schemeClr val="bg1"/>
              </a:solidFill>
              <a:latin typeface="Avenir LT Std 65 Medium"/>
              <a:cs typeface="Arial"/>
            </a:endParaRPr>
          </a:p>
          <a:p>
            <a:pPr marL="0" marR="0" lvl="0" indent="0" algn="ctr" defTabSz="914400">
              <a:lnSpc>
                <a:spcPct val="100000"/>
              </a:lnSpc>
              <a:spcBef>
                <a:spcPts val="0"/>
              </a:spcBef>
              <a:spcAft>
                <a:spcPts val="0"/>
              </a:spcAft>
              <a:buClrTx/>
              <a:buSzTx/>
              <a:buFontTx/>
              <a:buNone/>
              <a:defRPr/>
            </a:pPr>
            <a:endParaRPr>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48617"/>
                                        </p:tgtEl>
                                        <p:attrNameLst>
                                          <p:attrName>style.visibility</p:attrName>
                                        </p:attrNameLst>
                                      </p:cBhvr>
                                      <p:to>
                                        <p:strVal val="visible"/>
                                      </p:to>
                                    </p:set>
                                    <p:anim calcmode="lin" valueType="num">
                                      <p:cBhvr additive="base">
                                        <p:cTn id="7" dur="2000" fill="hold"/>
                                        <p:tgtEl>
                                          <p:spTgt spid="1048617"/>
                                        </p:tgtEl>
                                        <p:attrNameLst>
                                          <p:attrName>ppt_x</p:attrName>
                                        </p:attrNameLst>
                                      </p:cBhvr>
                                      <p:tavLst>
                                        <p:tav tm="0">
                                          <p:val>
                                            <p:strVal val="1+#ppt_w/2"/>
                                          </p:val>
                                        </p:tav>
                                        <p:tav tm="100000">
                                          <p:val>
                                            <p:strVal val="#ppt_x"/>
                                          </p:val>
                                        </p:tav>
                                      </p:tavLst>
                                    </p:anim>
                                    <p:anim calcmode="lin" valueType="num">
                                      <p:cBhvr additive="base">
                                        <p:cTn id="8" dur="2000" fill="hold"/>
                                        <p:tgtEl>
                                          <p:spTgt spid="10486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48616"/>
                                        </p:tgtEl>
                                        <p:attrNameLst>
                                          <p:attrName>style.visibility</p:attrName>
                                        </p:attrNameLst>
                                      </p:cBhvr>
                                      <p:to>
                                        <p:strVal val="visible"/>
                                      </p:to>
                                    </p:set>
                                    <p:anim calcmode="lin" valueType="num">
                                      <p:cBhvr additive="base">
                                        <p:cTn id="11" dur="2000" fill="hold"/>
                                        <p:tgtEl>
                                          <p:spTgt spid="1048616"/>
                                        </p:tgtEl>
                                        <p:attrNameLst>
                                          <p:attrName>ppt_x</p:attrName>
                                        </p:attrNameLst>
                                      </p:cBhvr>
                                      <p:tavLst>
                                        <p:tav tm="0">
                                          <p:val>
                                            <p:strVal val="1+#ppt_w/2"/>
                                          </p:val>
                                        </p:tav>
                                        <p:tav tm="100000">
                                          <p:val>
                                            <p:strVal val="#ppt_x"/>
                                          </p:val>
                                        </p:tav>
                                      </p:tavLst>
                                    </p:anim>
                                    <p:anim calcmode="lin" valueType="num">
                                      <p:cBhvr additive="base">
                                        <p:cTn id="12" dur="2000" fill="hold"/>
                                        <p:tgtEl>
                                          <p:spTgt spid="10486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48619"/>
                                        </p:tgtEl>
                                        <p:attrNameLst>
                                          <p:attrName>style.visibility</p:attrName>
                                        </p:attrNameLst>
                                      </p:cBhvr>
                                      <p:to>
                                        <p:strVal val="visible"/>
                                      </p:to>
                                    </p:set>
                                    <p:anim calcmode="lin" valueType="num">
                                      <p:cBhvr additive="base">
                                        <p:cTn id="15" dur="2000" fill="hold"/>
                                        <p:tgtEl>
                                          <p:spTgt spid="1048619"/>
                                        </p:tgtEl>
                                        <p:attrNameLst>
                                          <p:attrName>ppt_x</p:attrName>
                                        </p:attrNameLst>
                                      </p:cBhvr>
                                      <p:tavLst>
                                        <p:tav tm="0">
                                          <p:val>
                                            <p:strVal val="0-#ppt_w/2"/>
                                          </p:val>
                                        </p:tav>
                                        <p:tav tm="100000">
                                          <p:val>
                                            <p:strVal val="#ppt_x"/>
                                          </p:val>
                                        </p:tav>
                                      </p:tavLst>
                                    </p:anim>
                                    <p:anim calcmode="lin" valueType="num">
                                      <p:cBhvr additive="base">
                                        <p:cTn id="16" dur="2000" fill="hold"/>
                                        <p:tgtEl>
                                          <p:spTgt spid="10486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048618"/>
                                        </p:tgtEl>
                                        <p:attrNameLst>
                                          <p:attrName>style.visibility</p:attrName>
                                        </p:attrNameLst>
                                      </p:cBhvr>
                                      <p:to>
                                        <p:strVal val="visible"/>
                                      </p:to>
                                    </p:set>
                                    <p:anim calcmode="lin" valueType="num">
                                      <p:cBhvr additive="base">
                                        <p:cTn id="19" dur="2000" fill="hold"/>
                                        <p:tgtEl>
                                          <p:spTgt spid="1048618"/>
                                        </p:tgtEl>
                                        <p:attrNameLst>
                                          <p:attrName>ppt_x</p:attrName>
                                        </p:attrNameLst>
                                      </p:cBhvr>
                                      <p:tavLst>
                                        <p:tav tm="0">
                                          <p:val>
                                            <p:strVal val="0-#ppt_w/2"/>
                                          </p:val>
                                        </p:tav>
                                        <p:tav tm="100000">
                                          <p:val>
                                            <p:strVal val="#ppt_x"/>
                                          </p:val>
                                        </p:tav>
                                      </p:tavLst>
                                    </p:anim>
                                    <p:anim calcmode="lin" valueType="num">
                                      <p:cBhvr additive="base">
                                        <p:cTn id="20" dur="2000" fill="hold"/>
                                        <p:tgtEl>
                                          <p:spTgt spid="1048618"/>
                                        </p:tgtEl>
                                        <p:attrNameLst>
                                          <p:attrName>ppt_y</p:attrName>
                                        </p:attrNameLst>
                                      </p:cBhvr>
                                      <p:tavLst>
                                        <p:tav tm="0">
                                          <p:val>
                                            <p:strVal val="#ppt_y"/>
                                          </p:val>
                                        </p:tav>
                                        <p:tav tm="100000">
                                          <p:val>
                                            <p:strVal val="#ppt_y"/>
                                          </p:val>
                                        </p:tav>
                                      </p:tavLst>
                                    </p:anim>
                                  </p:childTnLst>
                                </p:cTn>
                              </p:par>
                              <p:par>
                                <p:cTn id="21" presetID="0" presetClass="path" presetSubtype="0" accel="50000" decel="50000" fill="hold" nodeType="withEffect">
                                  <p:stCondLst>
                                    <p:cond delay="0"/>
                                  </p:stCondLst>
                                  <p:childTnLst>
                                    <p:animMotion origin="layout" path="M 0.01055 -0.0206 L -0.1737 -0.025 " pathEditMode="relative" rAng="0" ptsTypes="AA">
                                      <p:cBhvr>
                                        <p:cTn id="22" dur="2000" spd="-100000" fill="hold"/>
                                        <p:tgtEl>
                                          <p:spTgt spid="2097158"/>
                                        </p:tgtEl>
                                        <p:attrNameLst>
                                          <p:attrName>ppt_x</p:attrName>
                                          <p:attrName>ppt_y</p:attrName>
                                        </p:attrNameLst>
                                      </p:cBhvr>
                                      <p:rCtr x="-9206" y="-231"/>
                                    </p:animMotion>
                                  </p:childTnLst>
                                </p:cTn>
                              </p:par>
                              <p:par>
                                <p:cTn id="23" presetID="47" presetClass="entr" presetSubtype="0" fill="hold" nodeType="withEffect">
                                  <p:stCondLst>
                                    <p:cond delay="0"/>
                                  </p:stCondLst>
                                  <p:childTnLst>
                                    <p:set>
                                      <p:cBhvr>
                                        <p:cTn id="24" dur="1" fill="hold">
                                          <p:stCondLst>
                                            <p:cond delay="0"/>
                                          </p:stCondLst>
                                        </p:cTn>
                                        <p:tgtEl>
                                          <p:spTgt spid="1048620"/>
                                        </p:tgtEl>
                                        <p:attrNameLst>
                                          <p:attrName>style.visibility</p:attrName>
                                        </p:attrNameLst>
                                      </p:cBhvr>
                                      <p:to>
                                        <p:strVal val="visible"/>
                                      </p:to>
                                    </p:set>
                                    <p:animEffect transition="in" filter="fade">
                                      <p:cBhvr>
                                        <p:cTn id="25" dur="1000"/>
                                        <p:tgtEl>
                                          <p:spTgt spid="1048620"/>
                                        </p:tgtEl>
                                      </p:cBhvr>
                                    </p:animEffect>
                                    <p:anim calcmode="lin" valueType="num">
                                      <p:cBhvr>
                                        <p:cTn id="26" dur="1000" fill="hold"/>
                                        <p:tgtEl>
                                          <p:spTgt spid="1048620"/>
                                        </p:tgtEl>
                                        <p:attrNameLst>
                                          <p:attrName>ppt_x</p:attrName>
                                        </p:attrNameLst>
                                      </p:cBhvr>
                                      <p:tavLst>
                                        <p:tav tm="0">
                                          <p:val>
                                            <p:strVal val="#ppt_x"/>
                                          </p:val>
                                        </p:tav>
                                        <p:tav tm="100000">
                                          <p:val>
                                            <p:strVal val="#ppt_x"/>
                                          </p:val>
                                        </p:tav>
                                      </p:tavLst>
                                    </p:anim>
                                    <p:anim calcmode="lin" valueType="num">
                                      <p:cBhvr>
                                        <p:cTn id="27" dur="1000" fill="hold"/>
                                        <p:tgtEl>
                                          <p:spTgt spid="10486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54" name="Group 12"/>
          <p:cNvGrpSpPr/>
          <p:nvPr/>
        </p:nvGrpSpPr>
        <p:grpSpPr bwMode="auto">
          <a:xfrm>
            <a:off x="9719310" y="4313555"/>
            <a:ext cx="2185670" cy="2185670"/>
            <a:chOff x="15758" y="7358"/>
            <a:chExt cx="3442" cy="3442"/>
          </a:xfrm>
          <a:solidFill>
            <a:srgbClr val="E62E40"/>
          </a:solidFill>
        </p:grpSpPr>
        <p:sp>
          <p:nvSpPr>
            <p:cNvPr id="1048624" name="Rectangles 19"/>
            <p:cNvSpPr/>
            <p:nvPr/>
          </p:nvSpPr>
          <p:spPr bwMode="auto">
            <a:xfrm rot="5400000">
              <a:off x="17324" y="8924"/>
              <a:ext cx="3442" cy="3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25" name="Rectangles 20"/>
            <p:cNvSpPr/>
            <p:nvPr/>
          </p:nvSpPr>
          <p:spPr bwMode="auto">
            <a:xfrm>
              <a:off x="15758" y="10489"/>
              <a:ext cx="3442" cy="3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pic>
        <p:nvPicPr>
          <p:cNvPr id="2097159" name="Picture 2"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sp>
        <p:nvSpPr>
          <p:cNvPr id="15" name="Rectangle 14"/>
          <p:cNvSpPr>
            <a:spLocks noChangeArrowheads="1"/>
          </p:cNvSpPr>
          <p:nvPr/>
        </p:nvSpPr>
        <p:spPr bwMode="auto">
          <a:xfrm>
            <a:off x="1003599" y="851084"/>
            <a:ext cx="4951446" cy="769441"/>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defTabSz="914400">
              <a:lnSpc>
                <a:spcPct val="100000"/>
              </a:lnSpc>
              <a:spcBef>
                <a:spcPts val="0"/>
              </a:spcBef>
              <a:spcAft>
                <a:spcPts val="0"/>
              </a:spcAft>
              <a:buClrTx/>
              <a:buSzTx/>
              <a:buFontTx/>
              <a:buNone/>
              <a:defRPr/>
            </a:pPr>
            <a:r>
              <a:rPr lang="en-GB" sz="4400" b="1" i="0" u="none" strike="noStrike" cap="none">
                <a:ln>
                  <a:noFill/>
                </a:ln>
                <a:solidFill>
                  <a:srgbClr val="E62E40"/>
                </a:solidFill>
                <a:latin typeface="Arial"/>
                <a:cs typeface="Arial"/>
              </a:rPr>
              <a:t>Table of Contents</a:t>
            </a:r>
            <a:endParaRPr sz="4400" b="1">
              <a:solidFill>
                <a:srgbClr val="E62E40"/>
              </a:solidFill>
            </a:endParaRPr>
          </a:p>
        </p:txBody>
      </p:sp>
      <p:sp>
        <p:nvSpPr>
          <p:cNvPr id="1093666560" name="Rectangle 11"/>
          <p:cNvSpPr/>
          <p:nvPr/>
        </p:nvSpPr>
        <p:spPr bwMode="auto">
          <a:xfrm>
            <a:off x="1109737" y="2065222"/>
            <a:ext cx="5384539" cy="1477328"/>
          </a:xfrm>
          <a:prstGeom prst="rect">
            <a:avLst/>
          </a:prstGeom>
        </p:spPr>
        <p:txBody>
          <a:bodyPr wrap="square">
            <a:spAutoFit/>
          </a:bodyPr>
          <a:lstStyle/>
          <a:p>
            <a:pPr algn="l">
              <a:defRPr/>
            </a:pPr>
            <a:r>
              <a:t>T</a:t>
            </a:r>
            <a:r>
              <a:rPr sz="1200">
                <a:latin typeface="Arial"/>
                <a:cs typeface="Arial"/>
              </a:rPr>
              <a:t>reacy’s Carpet and Furniture................</a:t>
            </a:r>
            <a:endParaRPr/>
          </a:p>
          <a:p>
            <a:pPr>
              <a:defRPr/>
            </a:pPr>
            <a:r>
              <a:rPr sz="1200">
                <a:latin typeface="Arial"/>
                <a:cs typeface="Arial"/>
              </a:rPr>
              <a:t>Doyle Concrete.......................................</a:t>
            </a:r>
            <a:endParaRPr/>
          </a:p>
          <a:p>
            <a:pPr>
              <a:defRPr/>
            </a:pPr>
            <a:r>
              <a:rPr sz="1200">
                <a:latin typeface="Arial"/>
                <a:cs typeface="Arial"/>
              </a:rPr>
              <a:t>Mayden Hayes........................................</a:t>
            </a:r>
            <a:endParaRPr/>
          </a:p>
          <a:p>
            <a:pPr>
              <a:defRPr/>
            </a:pPr>
            <a:r>
              <a:rPr sz="1200">
                <a:latin typeface="Arial"/>
                <a:cs typeface="Arial"/>
              </a:rPr>
              <a:t>Dublin Wine To Your Door......................</a:t>
            </a:r>
            <a:endParaRPr/>
          </a:p>
          <a:p>
            <a:pPr>
              <a:defRPr/>
            </a:pPr>
            <a:r>
              <a:rPr sz="1200">
                <a:latin typeface="Arial"/>
                <a:cs typeface="Arial"/>
              </a:rPr>
              <a:t>Bobo’s Burger........................................</a:t>
            </a:r>
            <a:endParaRPr lang="en-IN" sz="1200">
              <a:latin typeface="Arial"/>
              <a:cs typeface="Arial"/>
            </a:endParaRPr>
          </a:p>
          <a:p>
            <a:pPr>
              <a:defRPr/>
            </a:pPr>
            <a:r>
              <a:rPr lang="en-IN" sz="1200">
                <a:latin typeface="Arial"/>
                <a:cs typeface="Arial"/>
              </a:rPr>
              <a:t>Awards…………………………………….</a:t>
            </a:r>
            <a:endParaRPr/>
          </a:p>
          <a:p>
            <a:pPr>
              <a:defRPr/>
            </a:pPr>
            <a:r>
              <a:rPr lang="en-IN" sz="1200">
                <a:latin typeface="Arial"/>
                <a:cs typeface="Arial"/>
              </a:rPr>
              <a:t>Contact Information………………………</a:t>
            </a:r>
            <a:endParaRPr sz="1200">
              <a:latin typeface="Arial"/>
              <a:cs typeface="Arial"/>
            </a:endParaRPr>
          </a:p>
        </p:txBody>
      </p:sp>
      <p:sp>
        <p:nvSpPr>
          <p:cNvPr id="1389707440" name="Rectangle 15"/>
          <p:cNvSpPr/>
          <p:nvPr/>
        </p:nvSpPr>
        <p:spPr bwMode="auto">
          <a:xfrm>
            <a:off x="3935760" y="2197170"/>
            <a:ext cx="541352" cy="1384995"/>
          </a:xfrm>
          <a:prstGeom prst="rect">
            <a:avLst/>
          </a:prstGeom>
        </p:spPr>
        <p:txBody>
          <a:bodyPr wrap="square">
            <a:spAutoFit/>
          </a:bodyPr>
          <a:lstStyle/>
          <a:p>
            <a:pPr algn="l">
              <a:defRPr/>
            </a:pPr>
            <a:r>
              <a:rPr lang="en-GB" sz="1200" b="1" i="0" u="none" strike="noStrike">
                <a:solidFill>
                  <a:srgbClr val="FF0000"/>
                </a:solidFill>
                <a:latin typeface="Arial"/>
              </a:rPr>
              <a:t>06</a:t>
            </a:r>
            <a:endParaRPr/>
          </a:p>
          <a:p>
            <a:pPr algn="l">
              <a:defRPr/>
            </a:pPr>
            <a:r>
              <a:rPr lang="en-GB" sz="1200" b="1" i="0" u="none" strike="noStrike">
                <a:solidFill>
                  <a:srgbClr val="FF0000"/>
                </a:solidFill>
                <a:latin typeface="Arial"/>
              </a:rPr>
              <a:t>12</a:t>
            </a:r>
            <a:endParaRPr/>
          </a:p>
          <a:p>
            <a:pPr algn="l">
              <a:defRPr/>
            </a:pPr>
            <a:r>
              <a:rPr lang="en-GB" sz="1200" b="1" i="0" u="none" strike="noStrike">
                <a:solidFill>
                  <a:srgbClr val="FF0000"/>
                </a:solidFill>
                <a:latin typeface="Arial"/>
              </a:rPr>
              <a:t>18</a:t>
            </a:r>
            <a:endParaRPr/>
          </a:p>
          <a:p>
            <a:pPr algn="l">
              <a:defRPr/>
            </a:pPr>
            <a:r>
              <a:rPr lang="en-GB" sz="1200" b="1" i="0" u="none" strike="noStrike">
                <a:solidFill>
                  <a:srgbClr val="FF0000"/>
                </a:solidFill>
                <a:latin typeface="Arial"/>
              </a:rPr>
              <a:t>24</a:t>
            </a:r>
            <a:endParaRPr/>
          </a:p>
          <a:p>
            <a:pPr algn="l">
              <a:defRPr/>
            </a:pPr>
            <a:r>
              <a:rPr lang="en-GB" sz="1200" b="1">
                <a:solidFill>
                  <a:srgbClr val="FF0000"/>
                </a:solidFill>
                <a:latin typeface="Arial"/>
              </a:rPr>
              <a:t>30</a:t>
            </a:r>
            <a:endParaRPr/>
          </a:p>
          <a:p>
            <a:pPr algn="l">
              <a:defRPr/>
            </a:pPr>
            <a:r>
              <a:rPr lang="en-GB" sz="1200" b="1" i="0" u="none" strike="noStrike">
                <a:solidFill>
                  <a:srgbClr val="FF0000"/>
                </a:solidFill>
                <a:latin typeface="Arial"/>
              </a:rPr>
              <a:t>36</a:t>
            </a:r>
            <a:endParaRPr/>
          </a:p>
          <a:p>
            <a:pPr algn="l">
              <a:defRPr/>
            </a:pPr>
            <a:r>
              <a:rPr lang="en-GB" sz="1200" b="1">
                <a:solidFill>
                  <a:srgbClr val="FF0000"/>
                </a:solidFill>
                <a:latin typeface="Arial"/>
              </a:rPr>
              <a:t>37</a:t>
            </a:r>
            <a:endParaRPr lang="en-GB" sz="1200" b="1" i="0" u="none" strike="noStrike">
              <a:solidFill>
                <a:srgbClr val="FF00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59"/>
                                        </p:tgtEl>
                                        <p:attrNameLst>
                                          <p:attrName>ppt_x</p:attrName>
                                          <p:attrName>ppt_y</p:attrName>
                                        </p:attrNameLst>
                                      </p:cBhvr>
                                      <p:rCtr x="-9206" y="-231"/>
                                    </p:animMotion>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Rectangle 3"/>
          <p:cNvSpPr/>
          <p:nvPr/>
        </p:nvSpPr>
        <p:spPr bwMode="auto">
          <a:xfrm>
            <a:off x="8577814" y="0"/>
            <a:ext cx="3614186"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defRPr/>
            </a:pPr>
            <a:endParaRPr lang="en-IN"/>
          </a:p>
        </p:txBody>
      </p:sp>
      <p:sp>
        <p:nvSpPr>
          <p:cNvPr id="1048612" name="Rectangle 8"/>
          <p:cNvSpPr/>
          <p:nvPr/>
        </p:nvSpPr>
        <p:spPr bwMode="auto">
          <a:xfrm>
            <a:off x="0" y="-1"/>
            <a:ext cx="8400256" cy="6858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sp>
        <p:nvSpPr>
          <p:cNvPr id="1048613" name="Rectangle 7"/>
          <p:cNvSpPr/>
          <p:nvPr/>
        </p:nvSpPr>
        <p:spPr bwMode="auto">
          <a:xfrm rot="5400000">
            <a:off x="1601479" y="-339080"/>
            <a:ext cx="6858001" cy="7536159"/>
          </a:xfrm>
          <a:prstGeom prst="rect">
            <a:avLst/>
          </a:prstGeom>
          <a:gradFill>
            <a:gsLst>
              <a:gs pos="33000">
                <a:schemeClr val="tx1"/>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GB" sz="1800" b="0" i="0" u="none" strike="noStrike" cap="none" spc="0">
              <a:ln>
                <a:noFill/>
              </a:ln>
              <a:solidFill>
                <a:prstClr val="white"/>
              </a:solidFill>
              <a:latin typeface="Calibri"/>
              <a:cs typeface="Arial"/>
            </a:endParaRPr>
          </a:p>
        </p:txBody>
      </p:sp>
      <p:grpSp>
        <p:nvGrpSpPr>
          <p:cNvPr id="52" name="Group 12"/>
          <p:cNvGrpSpPr/>
          <p:nvPr/>
        </p:nvGrpSpPr>
        <p:grpSpPr bwMode="auto">
          <a:xfrm>
            <a:off x="9719310" y="4313555"/>
            <a:ext cx="2185670" cy="2185670"/>
            <a:chOff x="15758" y="7358"/>
            <a:chExt cx="3442" cy="3442"/>
          </a:xfrm>
        </p:grpSpPr>
        <p:sp>
          <p:nvSpPr>
            <p:cNvPr id="1048614"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15"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pic>
        <p:nvPicPr>
          <p:cNvPr id="2097158" name="Picture 16"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sp>
        <p:nvSpPr>
          <p:cNvPr id="1048620" name="Rectangle 19"/>
          <p:cNvSpPr>
            <a:spLocks noChangeArrowheads="1"/>
          </p:cNvSpPr>
          <p:nvPr/>
        </p:nvSpPr>
        <p:spPr bwMode="auto">
          <a:xfrm>
            <a:off x="2177462" y="2228670"/>
            <a:ext cx="7837075" cy="2400657"/>
          </a:xfrm>
          <a:prstGeom prst="rect">
            <a:avLst/>
          </a:prstGeom>
          <a:noFill/>
          <a:ln>
            <a:noFill/>
          </a:ln>
          <a:effectLst/>
        </p:spPr>
        <p:txBody>
          <a:bodyPr vert="horz" wrap="square" lIns="91440" tIns="45720" rIns="91440" bIns="45720" numCol="1" anchor="t"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en-GB" sz="6600" b="1">
                <a:solidFill>
                  <a:srgbClr val="F4313F"/>
                </a:solidFill>
                <a:latin typeface="Avenir LT Std 65 Medium"/>
                <a:cs typeface="Arial"/>
              </a:rPr>
              <a:t>Treacy’s</a:t>
            </a:r>
            <a:r>
              <a:rPr lang="en-GB" sz="6600" b="1">
                <a:solidFill>
                  <a:schemeClr val="bg1"/>
                </a:solidFill>
                <a:latin typeface="Avenir LT Std 65 Medium"/>
                <a:cs typeface="Arial"/>
              </a:rPr>
              <a:t> Carpet &amp; Furniture</a:t>
            </a:r>
            <a:endParaRPr/>
          </a:p>
          <a:p>
            <a:pPr marL="0" marR="0" lvl="0" indent="0" algn="ctr" defTabSz="914400">
              <a:lnSpc>
                <a:spcPct val="100000"/>
              </a:lnSpc>
              <a:spcBef>
                <a:spcPts val="0"/>
              </a:spcBef>
              <a:spcAft>
                <a:spcPts val="0"/>
              </a:spcAft>
              <a:buClrTx/>
              <a:buSzTx/>
              <a:buFontTx/>
              <a:buNone/>
              <a:defRPr/>
            </a:pPr>
            <a:endParaRPr>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58"/>
                                        </p:tgtEl>
                                        <p:attrNameLst>
                                          <p:attrName>ppt_x</p:attrName>
                                          <p:attrName>ppt_y</p:attrName>
                                        </p:attrNameLst>
                                      </p:cBhvr>
                                      <p:rCtr x="-9206" y="-231"/>
                                    </p:animMotion>
                                  </p:childTnLst>
                                </p:cTn>
                              </p:par>
                              <p:par>
                                <p:cTn id="7" presetID="47" presetClass="entr" presetSubtype="0" fill="hold" nodeType="withEffect">
                                  <p:stCondLst>
                                    <p:cond delay="0"/>
                                  </p:stCondLst>
                                  <p:childTnLst>
                                    <p:set>
                                      <p:cBhvr>
                                        <p:cTn id="8" dur="1" fill="hold">
                                          <p:stCondLst>
                                            <p:cond delay="0"/>
                                          </p:stCondLst>
                                        </p:cTn>
                                        <p:tgtEl>
                                          <p:spTgt spid="1048620"/>
                                        </p:tgtEl>
                                        <p:attrNameLst>
                                          <p:attrName>style.visibility</p:attrName>
                                        </p:attrNameLst>
                                      </p:cBhvr>
                                      <p:to>
                                        <p:strVal val="visible"/>
                                      </p:to>
                                    </p:set>
                                    <p:animEffect transition="in" filter="fade">
                                      <p:cBhvr>
                                        <p:cTn id="9" dur="1000"/>
                                        <p:tgtEl>
                                          <p:spTgt spid="1048620"/>
                                        </p:tgtEl>
                                      </p:cBhvr>
                                    </p:animEffect>
                                    <p:anim calcmode="lin" valueType="num">
                                      <p:cBhvr>
                                        <p:cTn id="10" dur="1000" fill="hold"/>
                                        <p:tgtEl>
                                          <p:spTgt spid="1048620"/>
                                        </p:tgtEl>
                                        <p:attrNameLst>
                                          <p:attrName>ppt_x</p:attrName>
                                        </p:attrNameLst>
                                      </p:cBhvr>
                                      <p:tavLst>
                                        <p:tav tm="0">
                                          <p:val>
                                            <p:strVal val="#ppt_x"/>
                                          </p:val>
                                        </p:tav>
                                        <p:tav tm="100000">
                                          <p:val>
                                            <p:strVal val="#ppt_x"/>
                                          </p:val>
                                        </p:tav>
                                      </p:tavLst>
                                    </p:anim>
                                    <p:anim calcmode="lin" valueType="num">
                                      <p:cBhvr>
                                        <p:cTn id="11" dur="1000" fill="hold"/>
                                        <p:tgtEl>
                                          <p:spTgt spid="10486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48634" name="TextBox 4"/>
          <p:cNvSpPr txBox="1"/>
          <p:nvPr/>
        </p:nvSpPr>
        <p:spPr bwMode="auto">
          <a:xfrm>
            <a:off x="911424" y="708853"/>
            <a:ext cx="4975620" cy="954107"/>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en-IN" sz="2800" b="1">
                <a:solidFill>
                  <a:srgbClr val="000000"/>
                </a:solidFill>
              </a:rPr>
              <a:t>Transforming </a:t>
            </a:r>
            <a:r>
              <a:rPr lang="en-IN" sz="2800" b="1">
                <a:solidFill>
                  <a:srgbClr val="E62E40"/>
                </a:solidFill>
              </a:rPr>
              <a:t>Treacy’s Carpets and Furniture</a:t>
            </a:r>
            <a:r>
              <a:rPr lang="en-IN" sz="2800" b="1">
                <a:solidFill>
                  <a:srgbClr val="000000"/>
                </a:solidFill>
              </a:rPr>
              <a:t> for the Digital Age</a:t>
            </a:r>
            <a:endParaRPr lang="en-GB" sz="2800" b="1">
              <a:solidFill>
                <a:srgbClr val="E62E40"/>
              </a:solidFill>
              <a:cs typeface="Arial"/>
            </a:endParaRPr>
          </a:p>
        </p:txBody>
      </p:sp>
      <p:sp>
        <p:nvSpPr>
          <p:cNvPr id="1048635" name="TextBox 5"/>
          <p:cNvSpPr txBox="1"/>
          <p:nvPr/>
        </p:nvSpPr>
        <p:spPr bwMode="auto">
          <a:xfrm>
            <a:off x="911424" y="2223021"/>
            <a:ext cx="4975620" cy="2621230"/>
          </a:xfrm>
          <a:prstGeom prst="rect">
            <a:avLst/>
          </a:prstGeom>
          <a:noFill/>
        </p:spPr>
        <p:txBody>
          <a:bodyPr wrap="square">
            <a:spAutoFit/>
          </a:bodyPr>
          <a:lstStyle/>
          <a:p>
            <a:pPr algn="just">
              <a:spcAft>
                <a:spcPts val="1000"/>
              </a:spcAft>
              <a:defRPr/>
            </a:pPr>
            <a:r>
              <a:rPr lang="en-IN" sz="1400">
                <a:solidFill>
                  <a:srgbClr val="000000"/>
                </a:solidFill>
              </a:rPr>
              <a:t>Treacy’s Carpets and Furniture is a reputable, business that has been a cornerstone of the Irish furniture and flooring industry for over 56 years. Known for their high-quality products and customer-centric approach, Treacy’s had built a legacy of trust. However, as consumer behaviour evolved and the market shifted to the digital landscape, the need for modernization became apparent. For the past 14 years, </a:t>
            </a:r>
            <a:r>
              <a:rPr lang="en-IN" sz="1400" b="1">
                <a:solidFill>
                  <a:srgbClr val="000000"/>
                </a:solidFill>
              </a:rPr>
              <a:t>BrandYou Digital Marketing Agency</a:t>
            </a:r>
            <a:r>
              <a:rPr lang="en-IN" sz="1400">
                <a:solidFill>
                  <a:srgbClr val="000000"/>
                </a:solidFill>
              </a:rPr>
              <a:t> has been a proud partner in this transformative journey, helping Treacy’s thrive in an increasingly competitive environment.</a:t>
            </a:r>
            <a:endParaRPr lang="en-IN" sz="1400"/>
          </a:p>
          <a:p>
            <a:pPr marL="0" marR="0" lvl="0" indent="0" algn="l" defTabSz="914400">
              <a:lnSpc>
                <a:spcPct val="100000"/>
              </a:lnSpc>
              <a:spcBef>
                <a:spcPts val="0"/>
              </a:spcBef>
              <a:spcAft>
                <a:spcPts val="0"/>
              </a:spcAft>
              <a:buClrTx/>
              <a:buSzTx/>
              <a:buFontTx/>
              <a:buNone/>
              <a:defRPr/>
            </a:pPr>
            <a:endParaRPr lang="en-GB" sz="1600" b="1">
              <a:solidFill>
                <a:schemeClr val="bg1"/>
              </a:solidFill>
              <a:latin typeface="Avenir LT Std 65 Medium"/>
              <a:cs typeface="Arial"/>
            </a:endParaRPr>
          </a:p>
        </p:txBody>
      </p:sp>
      <p:grpSp>
        <p:nvGrpSpPr>
          <p:cNvPr id="57" name="Group 8"/>
          <p:cNvGrpSpPr/>
          <p:nvPr/>
        </p:nvGrpSpPr>
        <p:grpSpPr bwMode="auto">
          <a:xfrm>
            <a:off x="9719310" y="4313555"/>
            <a:ext cx="2185670" cy="2185670"/>
            <a:chOff x="15758" y="7358"/>
            <a:chExt cx="3442" cy="3442"/>
          </a:xfrm>
        </p:grpSpPr>
        <p:sp>
          <p:nvSpPr>
            <p:cNvPr id="1048636"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37"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638" name="TextBox 37"/>
          <p:cNvSpPr txBox="1"/>
          <p:nvPr/>
        </p:nvSpPr>
        <p:spPr bwMode="auto">
          <a:xfrm>
            <a:off x="875319" y="1706230"/>
            <a:ext cx="5432864" cy="369332"/>
          </a:xfrm>
          <a:prstGeom prst="rect">
            <a:avLst/>
          </a:prstGeom>
          <a:noFill/>
        </p:spPr>
        <p:txBody>
          <a:bodyPr wrap="square" rtlCol="0">
            <a:spAutoFit/>
          </a:bodyPr>
          <a:lstStyle/>
          <a:p>
            <a:pPr>
              <a:defRPr/>
            </a:pPr>
            <a:r>
              <a:rPr lang="en-IN" sz="1800" b="1">
                <a:solidFill>
                  <a:srgbClr val="E62E40"/>
                </a:solidFill>
                <a:latin typeface="Calibri"/>
              </a:rPr>
              <a:t>About the Client </a:t>
            </a:r>
            <a:endParaRPr lang="en-IN">
              <a:solidFill>
                <a:srgbClr val="E62E40"/>
              </a:solidFill>
              <a:latin typeface="Aptos Display"/>
            </a:endParaRPr>
          </a:p>
        </p:txBody>
      </p:sp>
      <p:sp>
        <p:nvSpPr>
          <p:cNvPr id="1048639" name="TextBox 39"/>
          <p:cNvSpPr txBox="1"/>
          <p:nvPr/>
        </p:nvSpPr>
        <p:spPr bwMode="auto">
          <a:xfrm>
            <a:off x="6308182" y="2223020"/>
            <a:ext cx="5260085" cy="3500479"/>
          </a:xfrm>
          <a:prstGeom prst="rect">
            <a:avLst/>
          </a:prstGeom>
          <a:noFill/>
        </p:spPr>
        <p:txBody>
          <a:bodyPr wrap="square">
            <a:spAutoFit/>
          </a:bodyPr>
          <a:lstStyle/>
          <a:p>
            <a:pPr algn="just">
              <a:spcAft>
                <a:spcPts val="1000"/>
              </a:spcAft>
              <a:defRPr/>
            </a:pPr>
            <a:r>
              <a:rPr lang="en-IN" sz="1400">
                <a:solidFill>
                  <a:srgbClr val="000000"/>
                </a:solidFill>
              </a:rPr>
              <a:t>Despite their longstanding reputation, Treacy’s faced several challenges:</a:t>
            </a:r>
            <a:endParaRPr lang="en-IN" sz="1400"/>
          </a:p>
          <a:p>
            <a:pPr marL="450215" indent="-228600" algn="just">
              <a:spcAft>
                <a:spcPts val="1000"/>
              </a:spcAft>
              <a:buFont typeface="Arial"/>
              <a:buChar char="•"/>
              <a:defRPr/>
            </a:pPr>
            <a:r>
              <a:rPr lang="en-IN" sz="1400">
                <a:solidFill>
                  <a:srgbClr val="000000"/>
                </a:solidFill>
              </a:rPr>
              <a:t>The brand’; image had grown dated, failing to resonate with modern consumers.</a:t>
            </a:r>
            <a:endParaRPr lang="en-IN" sz="1400"/>
          </a:p>
          <a:p>
            <a:pPr marL="450215" indent="-228600" algn="just">
              <a:spcAft>
                <a:spcPts val="1000"/>
              </a:spcAft>
              <a:buFont typeface="Arial"/>
              <a:buChar char="•"/>
              <a:defRPr/>
            </a:pPr>
            <a:r>
              <a:rPr lang="en-IN" sz="1400">
                <a:solidFill>
                  <a:srgbClr val="000000"/>
                </a:solidFill>
              </a:rPr>
              <a:t>A lack of a strong online presence limited their ability to reach a broader audience.</a:t>
            </a:r>
            <a:endParaRPr lang="en-IN" sz="1400"/>
          </a:p>
          <a:p>
            <a:pPr marL="450215" indent="-228600" algn="just">
              <a:spcAft>
                <a:spcPts val="1000"/>
              </a:spcAft>
              <a:buFont typeface="Arial"/>
              <a:buChar char="•"/>
              <a:defRPr/>
            </a:pPr>
            <a:r>
              <a:rPr lang="en-IN" sz="1400">
                <a:solidFill>
                  <a:srgbClr val="000000"/>
                </a:solidFill>
              </a:rPr>
              <a:t>Ineffective targeting strategies struggled to attract the desired customer demographics.</a:t>
            </a:r>
            <a:endParaRPr lang="en-IN" sz="1400"/>
          </a:p>
          <a:p>
            <a:pPr marL="450215" indent="-228600" algn="just">
              <a:spcAft>
                <a:spcPts val="1000"/>
              </a:spcAft>
              <a:buFont typeface="Arial"/>
              <a:buChar char="•"/>
              <a:defRPr/>
            </a:pPr>
            <a:r>
              <a:rPr lang="en-IN" sz="1400">
                <a:solidFill>
                  <a:srgbClr val="000000"/>
                </a:solidFill>
              </a:rPr>
              <a:t>Poor brand positioning in a crowded market hindered their growth potential.</a:t>
            </a:r>
            <a:endParaRPr lang="en-IN" sz="1400"/>
          </a:p>
          <a:p>
            <a:pPr algn="just">
              <a:spcAft>
                <a:spcPts val="1000"/>
              </a:spcAft>
              <a:defRPr/>
            </a:pPr>
            <a:r>
              <a:rPr lang="en-IN" sz="1400">
                <a:solidFill>
                  <a:srgbClr val="000000"/>
                </a:solidFill>
              </a:rPr>
              <a:t>These issues called for a comprehensive overhaul of their branding and marketing strategies to align with the demands of the modern retail landscape.</a:t>
            </a:r>
            <a:endParaRPr lang="en-IN" sz="1400"/>
          </a:p>
        </p:txBody>
      </p:sp>
      <p:pic>
        <p:nvPicPr>
          <p:cNvPr id="2097160" name="Picture 17"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sp>
        <p:nvSpPr>
          <p:cNvPr id="11" name="TextBox 37"/>
          <p:cNvSpPr txBox="1"/>
          <p:nvPr/>
        </p:nvSpPr>
        <p:spPr bwMode="auto">
          <a:xfrm>
            <a:off x="6308183" y="1705913"/>
            <a:ext cx="5432864" cy="369332"/>
          </a:xfrm>
          <a:prstGeom prst="rect">
            <a:avLst/>
          </a:prstGeom>
          <a:noFill/>
        </p:spPr>
        <p:txBody>
          <a:bodyPr wrap="square" rtlCol="0">
            <a:spAutoFit/>
          </a:bodyPr>
          <a:lstStyle/>
          <a:p>
            <a:pPr>
              <a:defRPr/>
            </a:pPr>
            <a:r>
              <a:rPr lang="en-IN" sz="1800" b="1">
                <a:solidFill>
                  <a:srgbClr val="E62E40"/>
                </a:solidFill>
                <a:latin typeface="Calibri"/>
              </a:rPr>
              <a:t>Statement of the problem</a:t>
            </a:r>
            <a:r>
              <a:rPr lang="en-IN">
                <a:solidFill>
                  <a:srgbClr val="E62E40"/>
                </a:solidFill>
                <a:latin typeface="Aptos Display"/>
              </a:rPr>
              <a:t>………………………</a:t>
            </a:r>
            <a:endParaRPr/>
          </a:p>
        </p:txBody>
      </p:sp>
      <p:pic>
        <p:nvPicPr>
          <p:cNvPr id="1265322678" name="Picture 6"/>
          <p:cNvPicPr>
            <a:picLocks noChangeAspect="1"/>
          </p:cNvPicPr>
          <p:nvPr/>
        </p:nvPicPr>
        <p:blipFill>
          <a:blip r:embed="rId4"/>
          <a:srcRect l="20542" t="13075" r="10417" b="51378"/>
          <a:stretch/>
        </p:blipFill>
        <p:spPr bwMode="auto">
          <a:xfrm>
            <a:off x="911423" y="4981143"/>
            <a:ext cx="5015503" cy="14529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60"/>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59" name="Group 8"/>
          <p:cNvGrpSpPr/>
          <p:nvPr/>
        </p:nvGrpSpPr>
        <p:grpSpPr bwMode="auto">
          <a:xfrm>
            <a:off x="9719310" y="4313555"/>
            <a:ext cx="2185670" cy="2185670"/>
            <a:chOff x="15758" y="7358"/>
            <a:chExt cx="3442" cy="3442"/>
          </a:xfrm>
        </p:grpSpPr>
        <p:sp>
          <p:nvSpPr>
            <p:cNvPr id="1048640"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41"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642" name="TextBox 3"/>
          <p:cNvSpPr txBox="1"/>
          <p:nvPr/>
        </p:nvSpPr>
        <p:spPr bwMode="auto">
          <a:xfrm>
            <a:off x="931689" y="626634"/>
            <a:ext cx="6099142" cy="46166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en-GB" sz="2400" b="1" u="sng">
                <a:solidFill>
                  <a:srgbClr val="E62E40"/>
                </a:solidFill>
                <a:latin typeface="Avenir LT Std 65 Medium"/>
                <a:cs typeface="Arial"/>
              </a:rPr>
              <a:t>Our Approach &amp; Solution</a:t>
            </a:r>
            <a:endParaRPr/>
          </a:p>
        </p:txBody>
      </p:sp>
      <p:sp>
        <p:nvSpPr>
          <p:cNvPr id="1048643" name="TextBox 14"/>
          <p:cNvSpPr txBox="1"/>
          <p:nvPr/>
        </p:nvSpPr>
        <p:spPr bwMode="auto">
          <a:xfrm>
            <a:off x="931689" y="1160629"/>
            <a:ext cx="5164669" cy="3627479"/>
          </a:xfrm>
          <a:prstGeom prst="rect">
            <a:avLst/>
          </a:prstGeom>
          <a:noFill/>
        </p:spPr>
        <p:txBody>
          <a:bodyPr wrap="square">
            <a:spAutoFit/>
          </a:bodyPr>
          <a:lstStyle/>
          <a:p>
            <a:pPr algn="just">
              <a:spcAft>
                <a:spcPts val="1000"/>
              </a:spcAft>
              <a:defRPr/>
            </a:pPr>
            <a:r>
              <a:rPr lang="en-IN" sz="1400">
                <a:solidFill>
                  <a:srgbClr val="000000"/>
                </a:solidFill>
              </a:rPr>
              <a:t>BrandYou implemented a strategic, multi-faceted approach to address Treacys’ challenges:</a:t>
            </a:r>
            <a:endParaRPr lang="en-IN" sz="1400"/>
          </a:p>
          <a:p>
            <a:pPr lvl="1" algn="just">
              <a:spcAft>
                <a:spcPts val="1000"/>
              </a:spcAft>
              <a:defRPr/>
            </a:pPr>
            <a:r>
              <a:rPr lang="en-IN" sz="1400" b="1">
                <a:solidFill>
                  <a:srgbClr val="C00000"/>
                </a:solidFill>
              </a:rPr>
              <a:t>Comprehensive Rebranding</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Refreshed Treacys’ visual identity to ensure it appealed to contemporary consumers while respecting the brand’s heritage.</a:t>
            </a:r>
            <a:endParaRPr lang="en-IN" sz="1400"/>
          </a:p>
          <a:p>
            <a:pPr marL="450215" indent="-228600" algn="just">
              <a:spcAft>
                <a:spcPts val="1000"/>
              </a:spcAft>
              <a:buFont typeface="Arial"/>
              <a:buChar char="•"/>
              <a:defRPr/>
            </a:pPr>
            <a:r>
              <a:rPr lang="en-IN" sz="1400">
                <a:solidFill>
                  <a:srgbClr val="000000"/>
                </a:solidFill>
              </a:rPr>
              <a:t>Developed a compelling brand story to deepen emotional connections with customers.</a:t>
            </a:r>
            <a:endParaRPr lang="en-IN" sz="1400"/>
          </a:p>
          <a:p>
            <a:pPr marL="450215" algn="just">
              <a:spcAft>
                <a:spcPts val="1000"/>
              </a:spcAft>
              <a:defRPr/>
            </a:pPr>
            <a:r>
              <a:rPr lang="en-IN" sz="1400" b="1">
                <a:solidFill>
                  <a:srgbClr val="C00000"/>
                </a:solidFill>
              </a:rPr>
              <a:t>Website Design and Development</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Designed a user-friendly, visually engaging website optimized for both desktop and mobile users.</a:t>
            </a:r>
            <a:endParaRPr lang="en-IN" sz="1400"/>
          </a:p>
          <a:p>
            <a:pPr marL="450215" indent="-228600" algn="just">
              <a:spcAft>
                <a:spcPts val="1000"/>
              </a:spcAft>
              <a:buFont typeface="Arial"/>
              <a:buChar char="•"/>
              <a:defRPr/>
            </a:pPr>
            <a:r>
              <a:rPr lang="en-IN" sz="1400">
                <a:solidFill>
                  <a:srgbClr val="000000"/>
                </a:solidFill>
              </a:rPr>
              <a:t>Enhanced website functionality to improve user experience, drive engagement, and increase online sales.</a:t>
            </a:r>
            <a:endParaRPr lang="en-IN" sz="1400"/>
          </a:p>
        </p:txBody>
      </p:sp>
      <p:pic>
        <p:nvPicPr>
          <p:cNvPr id="2097161" name="Picture 5"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sp>
        <p:nvSpPr>
          <p:cNvPr id="1048644" name="TextBox 2"/>
          <p:cNvSpPr txBox="1"/>
          <p:nvPr/>
        </p:nvSpPr>
        <p:spPr bwMode="auto">
          <a:xfrm>
            <a:off x="6418879" y="1226466"/>
            <a:ext cx="5165028" cy="4308199"/>
          </a:xfrm>
          <a:prstGeom prst="rect">
            <a:avLst/>
          </a:prstGeom>
          <a:noFill/>
        </p:spPr>
        <p:txBody>
          <a:bodyPr wrap="square">
            <a:spAutoFit/>
          </a:bodyPr>
          <a:lstStyle/>
          <a:p>
            <a:pPr marL="450215" algn="just">
              <a:spcAft>
                <a:spcPts val="1000"/>
              </a:spcAft>
              <a:defRPr/>
            </a:pPr>
            <a:r>
              <a:rPr lang="en-IN" sz="1400" b="1">
                <a:solidFill>
                  <a:srgbClr val="C00000"/>
                </a:solidFill>
              </a:rPr>
              <a:t>Targeted Marketing Initiatives</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Developed tailored marketing strategies incorporating social media campaigns and PPC advertising.</a:t>
            </a:r>
            <a:endParaRPr lang="en-IN" sz="1400"/>
          </a:p>
          <a:p>
            <a:pPr marL="450215" indent="-228600" algn="just">
              <a:spcAft>
                <a:spcPts val="1000"/>
              </a:spcAft>
              <a:buFont typeface="Arial"/>
              <a:buChar char="•"/>
              <a:defRPr/>
            </a:pPr>
            <a:r>
              <a:rPr lang="en-IN" sz="1400">
                <a:solidFill>
                  <a:srgbClr val="000000"/>
                </a:solidFill>
              </a:rPr>
              <a:t>Crafted content that resonated with their target audience, focusing on value propositions and lifestyle integration.</a:t>
            </a:r>
            <a:endParaRPr lang="en-IN" sz="1400"/>
          </a:p>
          <a:p>
            <a:pPr marL="450215" algn="just">
              <a:spcAft>
                <a:spcPts val="1000"/>
              </a:spcAft>
              <a:defRPr/>
            </a:pPr>
            <a:r>
              <a:rPr lang="en-IN" sz="1400" b="1">
                <a:solidFill>
                  <a:srgbClr val="C00000"/>
                </a:solidFill>
              </a:rPr>
              <a:t>Search Engine Optimization (SEO)</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Conducted extensive keyword research and implemented SEO strategies to improve search rankings and organic traffic.</a:t>
            </a:r>
            <a:endParaRPr lang="en-IN" sz="1400"/>
          </a:p>
          <a:p>
            <a:pPr marL="450215" indent="-228600" algn="just">
              <a:spcAft>
                <a:spcPts val="1000"/>
              </a:spcAft>
              <a:buFont typeface="Arial"/>
              <a:buChar char="•"/>
              <a:defRPr/>
            </a:pPr>
            <a:r>
              <a:rPr lang="en-IN" sz="1400">
                <a:solidFill>
                  <a:srgbClr val="000000"/>
                </a:solidFill>
              </a:rPr>
              <a:t>Regularly optimized the site’s content and structure, ensuring sustained growth in online visibility.</a:t>
            </a:r>
            <a:endParaRPr lang="en-IN" sz="1400"/>
          </a:p>
          <a:p>
            <a:pPr marL="450215" algn="just">
              <a:spcAft>
                <a:spcPts val="1000"/>
              </a:spcAft>
              <a:defRPr/>
            </a:pPr>
            <a:r>
              <a:rPr lang="en-IN" sz="1400" b="1">
                <a:solidFill>
                  <a:srgbClr val="E62E40"/>
                </a:solidFill>
              </a:rPr>
              <a:t>S</a:t>
            </a:r>
            <a:r>
              <a:rPr lang="en-IN" sz="1400" b="1">
                <a:solidFill>
                  <a:srgbClr val="C00000"/>
                </a:solidFill>
              </a:rPr>
              <a:t>ocial Media Growth</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Built a robust presence on platforms like Facebook, achieving significant follower growth and engagement.</a:t>
            </a:r>
            <a:endParaRPr lang="en-IN" sz="1400"/>
          </a:p>
          <a:p>
            <a:pPr marL="450215" indent="-228600" algn="just">
              <a:spcAft>
                <a:spcPts val="1000"/>
              </a:spcAft>
              <a:buFont typeface="Arial"/>
              <a:buChar char="•"/>
              <a:defRPr/>
            </a:pPr>
            <a:r>
              <a:rPr lang="en-IN" sz="1400">
                <a:solidFill>
                  <a:srgbClr val="000000"/>
                </a:solidFill>
              </a:rPr>
              <a:t>Utilized social media to connect directly with customers and promote brand loyalty.</a:t>
            </a:r>
            <a:endParaRPr lang="en-IN" sz="1400"/>
          </a:p>
        </p:txBody>
      </p:sp>
      <p:pic>
        <p:nvPicPr>
          <p:cNvPr id="4" name="Picture 3"/>
          <p:cNvPicPr>
            <a:picLocks noChangeAspect="1"/>
          </p:cNvPicPr>
          <p:nvPr/>
        </p:nvPicPr>
        <p:blipFill>
          <a:blip r:embed="rId4"/>
          <a:stretch/>
        </p:blipFill>
        <p:spPr bwMode="auto">
          <a:xfrm>
            <a:off x="10648729" y="-270523"/>
            <a:ext cx="1394092" cy="13951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61"/>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61" name="Group 8"/>
          <p:cNvGrpSpPr/>
          <p:nvPr/>
        </p:nvGrpSpPr>
        <p:grpSpPr bwMode="auto">
          <a:xfrm>
            <a:off x="9719310" y="4313555"/>
            <a:ext cx="2185670" cy="2185670"/>
            <a:chOff x="15758" y="7358"/>
            <a:chExt cx="3442" cy="3442"/>
          </a:xfrm>
        </p:grpSpPr>
        <p:sp>
          <p:nvSpPr>
            <p:cNvPr id="1048645" name="Rectangles 19"/>
            <p:cNvSpPr/>
            <p:nvPr/>
          </p:nvSpPr>
          <p:spPr bwMode="auto">
            <a:xfrm rot="5400000">
              <a:off x="17324" y="8924"/>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sp>
          <p:nvSpPr>
            <p:cNvPr id="1048646" name="Rectangles 20"/>
            <p:cNvSpPr/>
            <p:nvPr/>
          </p:nvSpPr>
          <p:spPr bwMode="auto">
            <a:xfrm>
              <a:off x="15758" y="10489"/>
              <a:ext cx="3442" cy="311"/>
            </a:xfrm>
            <a:prstGeom prst="rect">
              <a:avLst/>
            </a:prstGeom>
            <a:solidFill>
              <a:srgbClr val="F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cs typeface="Arial"/>
              </a:endParaRPr>
            </a:p>
          </p:txBody>
        </p:sp>
      </p:grpSp>
      <p:sp>
        <p:nvSpPr>
          <p:cNvPr id="1048647" name="TextBox 3"/>
          <p:cNvSpPr txBox="1"/>
          <p:nvPr/>
        </p:nvSpPr>
        <p:spPr bwMode="auto">
          <a:xfrm>
            <a:off x="1044825" y="364969"/>
            <a:ext cx="6099142" cy="461665"/>
          </a:xfrm>
          <a:prstGeom prst="rect">
            <a:avLst/>
          </a:prstGeom>
          <a:noFill/>
        </p:spPr>
        <p:txBody>
          <a:bodyPr wrap="square">
            <a:spAutoFit/>
          </a:bodyPr>
          <a:lstStyle/>
          <a:p>
            <a:pPr marL="0" marR="0" lvl="0" indent="0" algn="l" defTabSz="914400">
              <a:lnSpc>
                <a:spcPct val="100000"/>
              </a:lnSpc>
              <a:spcBef>
                <a:spcPts val="0"/>
              </a:spcBef>
              <a:spcAft>
                <a:spcPts val="0"/>
              </a:spcAft>
              <a:buClrTx/>
              <a:buSzTx/>
              <a:buFontTx/>
              <a:buNone/>
              <a:defRPr/>
            </a:pPr>
            <a:r>
              <a:rPr lang="en-GB" sz="2400" b="1" u="sng">
                <a:solidFill>
                  <a:srgbClr val="E62E40"/>
                </a:solidFill>
                <a:latin typeface="Avenir LT Std 65 Medium"/>
                <a:cs typeface="Arial"/>
              </a:rPr>
              <a:t>Achievements and Results.</a:t>
            </a:r>
            <a:endParaRPr/>
          </a:p>
        </p:txBody>
      </p:sp>
      <p:sp>
        <p:nvSpPr>
          <p:cNvPr id="1048648" name="TextBox 14"/>
          <p:cNvSpPr txBox="1"/>
          <p:nvPr/>
        </p:nvSpPr>
        <p:spPr bwMode="auto">
          <a:xfrm>
            <a:off x="1044824" y="977990"/>
            <a:ext cx="7677621" cy="5542639"/>
          </a:xfrm>
          <a:prstGeom prst="rect">
            <a:avLst/>
          </a:prstGeom>
          <a:noFill/>
        </p:spPr>
        <p:txBody>
          <a:bodyPr wrap="square">
            <a:spAutoFit/>
          </a:bodyPr>
          <a:lstStyle/>
          <a:p>
            <a:pPr algn="just">
              <a:spcAft>
                <a:spcPts val="1000"/>
              </a:spcAft>
              <a:defRPr/>
            </a:pPr>
            <a:r>
              <a:rPr lang="en-IN" sz="1400">
                <a:solidFill>
                  <a:srgbClr val="000000"/>
                </a:solidFill>
              </a:rPr>
              <a:t>Our partnership with Treacy’s yielded exceptional results, transforming the brand and significantly enhancing its market presence:</a:t>
            </a:r>
            <a:endParaRPr lang="en-IN" sz="1400"/>
          </a:p>
          <a:p>
            <a:pPr algn="just">
              <a:spcAft>
                <a:spcPts val="1000"/>
              </a:spcAft>
              <a:defRPr/>
            </a:pPr>
            <a:r>
              <a:rPr lang="en-IN" sz="1400" b="1">
                <a:solidFill>
                  <a:srgbClr val="C00000"/>
                </a:solidFill>
              </a:rPr>
              <a:t>Enhanced Brand Awareness and Visibility</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Social media success, including a notable increase to </a:t>
            </a:r>
            <a:r>
              <a:rPr lang="en-IN" sz="1400" b="1">
                <a:solidFill>
                  <a:srgbClr val="000000"/>
                </a:solidFill>
              </a:rPr>
              <a:t>10,000 followers on Facebook</a:t>
            </a:r>
            <a:r>
              <a:rPr lang="en-IN" sz="1400">
                <a:solidFill>
                  <a:srgbClr val="000000"/>
                </a:solidFill>
              </a:rPr>
              <a:t>, establishing a vibrant online community.</a:t>
            </a:r>
            <a:endParaRPr lang="en-IN" sz="1400"/>
          </a:p>
          <a:p>
            <a:pPr marL="450215" indent="-228600" algn="just">
              <a:spcAft>
                <a:spcPts val="1000"/>
              </a:spcAft>
              <a:buFont typeface="Arial"/>
              <a:buChar char="•"/>
              <a:defRPr/>
            </a:pPr>
            <a:r>
              <a:rPr lang="en-IN" sz="1400">
                <a:solidFill>
                  <a:srgbClr val="000000"/>
                </a:solidFill>
              </a:rPr>
              <a:t>Strategic SEO efforts led to a </a:t>
            </a:r>
            <a:r>
              <a:rPr lang="en-IN" sz="1400" b="1">
                <a:solidFill>
                  <a:srgbClr val="000000"/>
                </a:solidFill>
              </a:rPr>
              <a:t>6,665% growth in organic search visibility</a:t>
            </a:r>
            <a:r>
              <a:rPr lang="en-IN" sz="1400">
                <a:solidFill>
                  <a:srgbClr val="000000"/>
                </a:solidFill>
              </a:rPr>
              <a:t>, with sustained annual growth of 5-10% over the past decade.</a:t>
            </a:r>
            <a:endParaRPr lang="en-IN" sz="1400"/>
          </a:p>
          <a:p>
            <a:pPr algn="just">
              <a:spcAft>
                <a:spcPts val="1000"/>
              </a:spcAft>
              <a:defRPr/>
            </a:pPr>
            <a:r>
              <a:rPr lang="en-IN" sz="1400" b="1">
                <a:solidFill>
                  <a:srgbClr val="C00000"/>
                </a:solidFill>
              </a:rPr>
              <a:t>Improved Search Engine Rankings</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Secured </a:t>
            </a:r>
            <a:r>
              <a:rPr lang="en-IN" sz="1400" b="1">
                <a:solidFill>
                  <a:srgbClr val="000000"/>
                </a:solidFill>
              </a:rPr>
              <a:t>264 keywords on page one</a:t>
            </a:r>
            <a:r>
              <a:rPr lang="en-IN" sz="1400">
                <a:solidFill>
                  <a:srgbClr val="000000"/>
                </a:solidFill>
              </a:rPr>
              <a:t>, with 164 in the top three positions and 100 between positions four and ten.</a:t>
            </a:r>
            <a:endParaRPr lang="en-IN" sz="1400"/>
          </a:p>
          <a:p>
            <a:pPr marL="450215" indent="-228600" algn="just">
              <a:spcAft>
                <a:spcPts val="1000"/>
              </a:spcAft>
              <a:buFont typeface="Arial"/>
              <a:buChar char="•"/>
              <a:defRPr/>
            </a:pPr>
            <a:r>
              <a:rPr lang="en-IN" sz="1400">
                <a:solidFill>
                  <a:srgbClr val="000000"/>
                </a:solidFill>
              </a:rPr>
              <a:t>This consistent performance solidified Treacys’ reputation as a market leader in Ireland and beyond.</a:t>
            </a:r>
            <a:endParaRPr lang="en-IN" sz="1400"/>
          </a:p>
          <a:p>
            <a:pPr algn="just">
              <a:spcAft>
                <a:spcPts val="1000"/>
              </a:spcAft>
              <a:defRPr/>
            </a:pPr>
            <a:r>
              <a:rPr lang="en-IN" sz="1400" b="1">
                <a:solidFill>
                  <a:srgbClr val="C00000"/>
                </a:solidFill>
              </a:rPr>
              <a:t>Record-Breaking Sales Growth</a:t>
            </a:r>
            <a:endParaRPr lang="en-IN" sz="1400">
              <a:solidFill>
                <a:srgbClr val="C00000"/>
              </a:solidFill>
            </a:endParaRPr>
          </a:p>
          <a:p>
            <a:pPr marL="450215" indent="-228600" algn="just">
              <a:spcAft>
                <a:spcPts val="1000"/>
              </a:spcAft>
              <a:buFont typeface="Arial"/>
              <a:buChar char="•"/>
              <a:defRPr/>
            </a:pPr>
            <a:r>
              <a:rPr lang="en-IN" sz="1400" b="1">
                <a:solidFill>
                  <a:srgbClr val="000000"/>
                </a:solidFill>
              </a:rPr>
              <a:t>2020 and 2021 became the most successful sales years in Treacys’ 56-year history.</a:t>
            </a:r>
            <a:endParaRPr lang="en-IN" sz="1400"/>
          </a:p>
          <a:p>
            <a:pPr marL="450215" indent="-228600" algn="just">
              <a:spcAft>
                <a:spcPts val="1000"/>
              </a:spcAft>
              <a:buFont typeface="Arial"/>
              <a:buChar char="•"/>
              <a:defRPr/>
            </a:pPr>
            <a:r>
              <a:rPr lang="en-IN" sz="1400">
                <a:solidFill>
                  <a:srgbClr val="000000"/>
                </a:solidFill>
              </a:rPr>
              <a:t>The business achieved a </a:t>
            </a:r>
            <a:r>
              <a:rPr lang="en-IN" sz="1400" b="1">
                <a:solidFill>
                  <a:srgbClr val="000000"/>
                </a:solidFill>
              </a:rPr>
              <a:t>50% growth in profitability</a:t>
            </a:r>
            <a:r>
              <a:rPr lang="en-IN" sz="1400">
                <a:solidFill>
                  <a:srgbClr val="000000"/>
                </a:solidFill>
              </a:rPr>
              <a:t> over 14 years, driven by effective marketing and operational excellence.</a:t>
            </a:r>
            <a:endParaRPr lang="en-IN" sz="1400"/>
          </a:p>
          <a:p>
            <a:pPr algn="just">
              <a:spcAft>
                <a:spcPts val="1000"/>
              </a:spcAft>
              <a:defRPr/>
            </a:pPr>
            <a:r>
              <a:rPr lang="en-IN" sz="1400" b="1">
                <a:solidFill>
                  <a:srgbClr val="C00000"/>
                </a:solidFill>
              </a:rPr>
              <a:t>Sustained Momentum</a:t>
            </a:r>
            <a:endParaRPr lang="en-IN" sz="1400">
              <a:solidFill>
                <a:srgbClr val="C00000"/>
              </a:solidFill>
            </a:endParaRPr>
          </a:p>
          <a:p>
            <a:pPr marL="450215" indent="-228600" algn="just">
              <a:spcAft>
                <a:spcPts val="1000"/>
              </a:spcAft>
              <a:buFont typeface="Arial"/>
              <a:buChar char="•"/>
              <a:defRPr/>
            </a:pPr>
            <a:r>
              <a:rPr lang="en-IN" sz="1400">
                <a:solidFill>
                  <a:srgbClr val="000000"/>
                </a:solidFill>
              </a:rPr>
              <a:t>Continuous growth in subsequent years, demonstrating the enduring impact of our strategies and Treacy’s commitment to innovation.</a:t>
            </a:r>
            <a:endParaRPr lang="en-IN" sz="1400"/>
          </a:p>
        </p:txBody>
      </p:sp>
      <p:pic>
        <p:nvPicPr>
          <p:cNvPr id="2097162" name="Picture 5" descr="C:\Users\kim.tsok-nwok\Downloads\brand you creative group logos\BY Group logo\Brand You Creative Group Logo.pngBrand You Creative Group Logo"/>
          <p:cNvPicPr>
            <a:picLocks noChangeAspect="1"/>
          </p:cNvPicPr>
          <p:nvPr/>
        </p:nvPicPr>
        <p:blipFill>
          <a:blip r:embed="rId3"/>
          <a:srcRect l="90992" r="-1798" b="29930"/>
          <a:stretch/>
        </p:blipFill>
        <p:spPr bwMode="auto">
          <a:xfrm>
            <a:off x="177558" y="281790"/>
            <a:ext cx="932180" cy="878840"/>
          </a:xfrm>
          <a:prstGeom prst="rect">
            <a:avLst/>
          </a:prstGeom>
        </p:spPr>
      </p:pic>
      <p:pic>
        <p:nvPicPr>
          <p:cNvPr id="3" name="Picture 2"/>
          <p:cNvPicPr>
            <a:picLocks noChangeAspect="1"/>
          </p:cNvPicPr>
          <p:nvPr/>
        </p:nvPicPr>
        <p:blipFill>
          <a:blip r:embed="rId4"/>
          <a:stretch/>
        </p:blipFill>
        <p:spPr bwMode="auto">
          <a:xfrm>
            <a:off x="10648729" y="-270523"/>
            <a:ext cx="1394092" cy="13951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1055 -0.0206 L -0.1737 -0.025 " pathEditMode="relative" rAng="0" ptsTypes="AA">
                                      <p:cBhvr>
                                        <p:cTn id="6" dur="2000" spd="-100000" fill="hold"/>
                                        <p:tgtEl>
                                          <p:spTgt spid="2097162"/>
                                        </p:tgtEl>
                                        <p:attrNameLst>
                                          <p:attrName>ppt_x</p:attrName>
                                          <p:attrName>ppt_y</p:attrName>
                                        </p:attrNameLst>
                                      </p:cBhvr>
                                      <p:rCtr x="-9206"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4471</Words>
  <Application>Microsoft Office PowerPoint</Application>
  <DocSecurity>0</DocSecurity>
  <PresentationFormat>Widescreen</PresentationFormat>
  <Paragraphs>328</Paragraphs>
  <Slides>38</Slides>
  <Notes>38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Aptos</vt:lpstr>
      <vt:lpstr>Aptos Display</vt:lpstr>
      <vt:lpstr>Arial</vt:lpstr>
      <vt:lpstr>Arial Nova Light</vt:lpstr>
      <vt:lpstr>Avenir LT Std 65 Medium</vt:lpstr>
      <vt:lpstr>Calibri</vt:lpstr>
      <vt:lpstr>Calibri Light</vt:lpstr>
      <vt:lpstr>Cronos Pro</vt:lpstr>
      <vt:lpstr>6_Office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Nenad Bjegovic</dc:creator>
  <cp:keywords/>
  <dc:description/>
  <cp:lastModifiedBy>Deus</cp:lastModifiedBy>
  <cp:revision>34</cp:revision>
  <dcterms:created xsi:type="dcterms:W3CDTF">2022-06-02T10:43:29Z</dcterms:created>
  <dcterms:modified xsi:type="dcterms:W3CDTF">2025-05-29T07:00:03Z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b08036cc9dc043cc8139e2f7eef23853</vt:lpwstr>
  </property>
</Properties>
</file>